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5143500" cx="9144000"/>
  <p:notesSz cx="6858000" cy="9144000"/>
  <p:embeddedFontLst>
    <p:embeddedFont>
      <p:font typeface="DM Sans Medium"/>
      <p:regular r:id="rId69"/>
      <p:bold r:id="rId70"/>
      <p:italic r:id="rId71"/>
      <p:boldItalic r:id="rId72"/>
    </p:embeddedFont>
    <p:embeddedFont>
      <p:font typeface="Helvetica Neue"/>
      <p:regular r:id="rId73"/>
      <p:bold r:id="rId74"/>
      <p:italic r:id="rId75"/>
      <p:boldItalic r:id="rId76"/>
    </p:embeddedFont>
    <p:embeddedFont>
      <p:font typeface="Helvetica Neue Light"/>
      <p:regular r:id="rId77"/>
      <p:bold r:id="rId78"/>
      <p:italic r:id="rId79"/>
      <p:boldItalic r:id="rId80"/>
    </p:embeddedFont>
    <p:embeddedFont>
      <p:font typeface="Roboto Mono"/>
      <p:regular r:id="rId81"/>
      <p:bold r:id="rId82"/>
      <p:italic r:id="rId83"/>
      <p:boldItalic r:id="rId84"/>
    </p:embeddedFont>
    <p:embeddedFont>
      <p:font typeface="DM Sans"/>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Mono-boldItalic.fntdata"/><Relationship Id="rId83" Type="http://schemas.openxmlformats.org/officeDocument/2006/relationships/font" Target="fonts/RobotoMono-italic.fntdata"/><Relationship Id="rId42" Type="http://schemas.openxmlformats.org/officeDocument/2006/relationships/slide" Target="slides/slide37.xml"/><Relationship Id="rId86" Type="http://schemas.openxmlformats.org/officeDocument/2006/relationships/font" Target="fonts/DMSans-bold.fntdata"/><Relationship Id="rId41" Type="http://schemas.openxmlformats.org/officeDocument/2006/relationships/slide" Target="slides/slide36.xml"/><Relationship Id="rId85" Type="http://schemas.openxmlformats.org/officeDocument/2006/relationships/font" Target="fonts/DMSans-regular.fntdata"/><Relationship Id="rId44" Type="http://schemas.openxmlformats.org/officeDocument/2006/relationships/slide" Target="slides/slide39.xml"/><Relationship Id="rId88" Type="http://schemas.openxmlformats.org/officeDocument/2006/relationships/font" Target="fonts/DMSans-boldItalic.fntdata"/><Relationship Id="rId43" Type="http://schemas.openxmlformats.org/officeDocument/2006/relationships/slide" Target="slides/slide38.xml"/><Relationship Id="rId87" Type="http://schemas.openxmlformats.org/officeDocument/2006/relationships/font" Target="fonts/DMSans-italic.fntdata"/><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HelveticaNeueLight-boldItalic.fntdata"/><Relationship Id="rId82" Type="http://schemas.openxmlformats.org/officeDocument/2006/relationships/font" Target="fonts/RobotoMono-bold.fntdata"/><Relationship Id="rId81" Type="http://schemas.openxmlformats.org/officeDocument/2006/relationships/font" Target="fonts/RobotoMon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HelveticaNeue-regular.fntdata"/><Relationship Id="rId72" Type="http://schemas.openxmlformats.org/officeDocument/2006/relationships/font" Target="fonts/DMSansMedium-boldItalic.fntdata"/><Relationship Id="rId31" Type="http://schemas.openxmlformats.org/officeDocument/2006/relationships/slide" Target="slides/slide26.xml"/><Relationship Id="rId75" Type="http://schemas.openxmlformats.org/officeDocument/2006/relationships/font" Target="fonts/HelveticaNeue-italic.fntdata"/><Relationship Id="rId30" Type="http://schemas.openxmlformats.org/officeDocument/2006/relationships/slide" Target="slides/slide25.xml"/><Relationship Id="rId74" Type="http://schemas.openxmlformats.org/officeDocument/2006/relationships/font" Target="fonts/HelveticaNeue-bold.fntdata"/><Relationship Id="rId33" Type="http://schemas.openxmlformats.org/officeDocument/2006/relationships/slide" Target="slides/slide28.xml"/><Relationship Id="rId77" Type="http://schemas.openxmlformats.org/officeDocument/2006/relationships/font" Target="fonts/HelveticaNeueLight-regular.fntdata"/><Relationship Id="rId32" Type="http://schemas.openxmlformats.org/officeDocument/2006/relationships/slide" Target="slides/slide27.xml"/><Relationship Id="rId76" Type="http://schemas.openxmlformats.org/officeDocument/2006/relationships/font" Target="fonts/HelveticaNeue-boldItalic.fntdata"/><Relationship Id="rId35" Type="http://schemas.openxmlformats.org/officeDocument/2006/relationships/slide" Target="slides/slide30.xml"/><Relationship Id="rId79" Type="http://schemas.openxmlformats.org/officeDocument/2006/relationships/font" Target="fonts/HelveticaNeueLight-italic.fntdata"/><Relationship Id="rId34" Type="http://schemas.openxmlformats.org/officeDocument/2006/relationships/slide" Target="slides/slide29.xml"/><Relationship Id="rId78" Type="http://schemas.openxmlformats.org/officeDocument/2006/relationships/font" Target="fonts/HelveticaNeueLight-bold.fntdata"/><Relationship Id="rId71" Type="http://schemas.openxmlformats.org/officeDocument/2006/relationships/font" Target="fonts/DMSansMedium-italic.fntdata"/><Relationship Id="rId70" Type="http://schemas.openxmlformats.org/officeDocument/2006/relationships/font" Target="fonts/DMSansMedium-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DMSansMedium-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 name="Google Shape;3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fdc91a367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fdc91a3675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fdc91a367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fdc91a3675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fdc91a367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fdc91a3675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Profesor/a:</a:t>
            </a:r>
            <a:r>
              <a:rPr lang="es" sz="1400">
                <a:solidFill>
                  <a:schemeClr val="dk1"/>
                </a:solidFill>
                <a:latin typeface="Helvetica Neue Light"/>
                <a:ea typeface="Helvetica Neue Light"/>
                <a:cs typeface="Helvetica Neue Light"/>
                <a:sym typeface="Helvetica Neue Light"/>
              </a:rPr>
              <a:t> compartir pantalla codeando el ejemplo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fdc91a367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fdc91a3675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Profesor/a:</a:t>
            </a:r>
            <a:r>
              <a:rPr lang="es" sz="1400">
                <a:solidFill>
                  <a:schemeClr val="dk1"/>
                </a:solidFill>
                <a:latin typeface="Helvetica Neue Light"/>
                <a:ea typeface="Helvetica Neue Light"/>
                <a:cs typeface="Helvetica Neue Light"/>
                <a:sym typeface="Helvetica Neue Light"/>
              </a:rPr>
              <a:t> compartir pantalla codeando el ejemplo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fdc91a367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fdc91a3675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fdc91a367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fdc91a3675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dc91a3675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fdc91a3675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El intérprete repite la línea culpable y muestra una pequeña “flecha” que apunta al primer lugar donde se detectó el error. Este es causado por (o al menos detectado en) el símbolo que precede a la flecha: en el ejemplo, el error se detecta en la sentencia print, ya que falta el paréntesis de cierre(')') antes del mismo. Se muestran el nombre del archivo y el número de línea para que sepas dónde mirar en caso de que la entrada venga de un programa.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fdc91a367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fdc91a3675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Profesor/a:</a:t>
            </a:r>
            <a:r>
              <a:rPr lang="es" sz="1400">
                <a:solidFill>
                  <a:schemeClr val="dk1"/>
                </a:solidFill>
                <a:latin typeface="Helvetica Neue Light"/>
                <a:ea typeface="Helvetica Neue Light"/>
                <a:cs typeface="Helvetica Neue Light"/>
                <a:sym typeface="Helvetica Neue Light"/>
              </a:rPr>
              <a:t> compartir pantalla codeando el ejemplo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fdc91a367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fdc91a3675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Profesor/a:</a:t>
            </a:r>
            <a:r>
              <a:rPr lang="es" sz="1400">
                <a:solidFill>
                  <a:schemeClr val="dk1"/>
                </a:solidFill>
                <a:latin typeface="Helvetica Neue Light"/>
                <a:ea typeface="Helvetica Neue Light"/>
                <a:cs typeface="Helvetica Neue Light"/>
                <a:sym typeface="Helvetica Neue Light"/>
              </a:rPr>
              <a:t> compartir pantalla codeando el ejemplo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fdc91a3675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fdc91a3675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Profesor/a:</a:t>
            </a:r>
            <a:r>
              <a:rPr lang="es" sz="1400">
                <a:solidFill>
                  <a:schemeClr val="dk1"/>
                </a:solidFill>
                <a:latin typeface="Helvetica Neue Light"/>
                <a:ea typeface="Helvetica Neue Light"/>
                <a:cs typeface="Helvetica Neue Light"/>
                <a:sym typeface="Helvetica Neue Light"/>
              </a:rPr>
              <a:t> compartir pantalla codeando el ejemplo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 name="Google Shape;4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fdc91a3675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fdc91a3675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fdc91a3675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fdc91a3675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fdc91a3675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fdc91a3675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434ae9e09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434ae9e09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fdc91a3675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fdc91a3675_0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fdc91a3675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fdc91a3675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fdc91a3675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fdc91a3675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434ae9e097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434ae9e097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fdc91a3675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fdc91a3675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Profesor/a:</a:t>
            </a:r>
            <a:r>
              <a:rPr lang="es" sz="1400">
                <a:solidFill>
                  <a:schemeClr val="dk1"/>
                </a:solidFill>
                <a:latin typeface="Helvetica Neue Light"/>
                <a:ea typeface="Helvetica Neue Light"/>
                <a:cs typeface="Helvetica Neue Light"/>
                <a:sym typeface="Helvetica Neue Light"/>
              </a:rPr>
              <a:t> compartir pantalla codeando el ejemplo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fdc91a3675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fdc91a3675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fdc91a3675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fdc91a3675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fdc91a3675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fdc91a3675_0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fdc91a3675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fdc91a3675_0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fdc91a3675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fdc91a3675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fdc91a3675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fdc91a3675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fdc91a367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fdc91a3675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Se puede poner except sólo o con ValueError</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434ae9e097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1434ae9e097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fdc91a3675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fdc91a3675_0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fdc91a3675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fdc91a3675_0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fdc91a3675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fdc91a3675_0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mostrar el ejemplo codeando en vivo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fdc91a3675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fdc91a3675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fdc91a3675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fdc91a3675_0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fdc91a367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fdc91a3675_0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Profesor/a:</a:t>
            </a:r>
            <a:r>
              <a:rPr lang="es" sz="1400">
                <a:solidFill>
                  <a:schemeClr val="dk1"/>
                </a:solidFill>
                <a:latin typeface="Helvetica Neue Light"/>
                <a:ea typeface="Helvetica Neue Light"/>
                <a:cs typeface="Helvetica Neue Light"/>
                <a:sym typeface="Helvetica Neue Light"/>
              </a:rPr>
              <a:t> compartir pantalla codeando el ejemplo</a:t>
            </a:r>
            <a:br>
              <a:rPr lang="es" sz="1400">
                <a:solidFill>
                  <a:schemeClr val="dk1"/>
                </a:solidFill>
                <a:latin typeface="Helvetica Neue Light"/>
                <a:ea typeface="Helvetica Neue Light"/>
                <a:cs typeface="Helvetica Neue Light"/>
                <a:sym typeface="Helvetica Neue Light"/>
              </a:rPr>
            </a:br>
            <a:br>
              <a:rPr lang="es" sz="1400">
                <a:solidFill>
                  <a:schemeClr val="dk1"/>
                </a:solidFill>
                <a:latin typeface="Helvetica Neue Light"/>
                <a:ea typeface="Helvetica Neue Light"/>
                <a:cs typeface="Helvetica Neue Light"/>
                <a:sym typeface="Helvetica Neue Light"/>
              </a:rPr>
            </a:br>
            <a:r>
              <a:rPr lang="es" sz="1400">
                <a:solidFill>
                  <a:schemeClr val="dk1"/>
                </a:solidFill>
                <a:latin typeface="Helvetica Neue Light"/>
                <a:ea typeface="Helvetica Neue Light"/>
                <a:cs typeface="Helvetica Neue Light"/>
                <a:sym typeface="Helvetica Neue Light"/>
              </a:rPr>
              <a:t>Introduce un número: 10</a:t>
            </a:r>
            <a:endParaRPr sz="14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s" sz="1400">
                <a:solidFill>
                  <a:schemeClr val="dk1"/>
                </a:solidFill>
                <a:latin typeface="Helvetica Neue Light"/>
                <a:ea typeface="Helvetica Neue Light"/>
                <a:cs typeface="Helvetica Neue Light"/>
                <a:sym typeface="Helvetica Neue Light"/>
              </a:rPr>
              <a:t>Ha ocurrido un error =&gt;  TypeError</a:t>
            </a:r>
            <a:endParaRPr sz="14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fdc91a3675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fdc91a3675_0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Profesor/a:</a:t>
            </a:r>
            <a:r>
              <a:rPr lang="es" sz="1400">
                <a:solidFill>
                  <a:schemeClr val="dk1"/>
                </a:solidFill>
                <a:latin typeface="Helvetica Neue Light"/>
                <a:ea typeface="Helvetica Neue Light"/>
                <a:cs typeface="Helvetica Neue Light"/>
                <a:sym typeface="Helvetica Neue Light"/>
              </a:rPr>
              <a:t> compartir pantalla codeando el ejemplo</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fdc91a3675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fdc91a3675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Profesor/a:</a:t>
            </a:r>
            <a:r>
              <a:rPr lang="es" sz="1400">
                <a:solidFill>
                  <a:schemeClr val="dk1"/>
                </a:solidFill>
                <a:latin typeface="Helvetica Neue Light"/>
                <a:ea typeface="Helvetica Neue Light"/>
                <a:cs typeface="Helvetica Neue Light"/>
                <a:sym typeface="Helvetica Neue Light"/>
              </a:rPr>
              <a:t> compartir pantalla codeando el ejemplo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fdc91a3675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fdc91a3675_0_3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Profesor/a:</a:t>
            </a:r>
            <a:r>
              <a:rPr lang="es" sz="1400">
                <a:solidFill>
                  <a:schemeClr val="dk1"/>
                </a:solidFill>
                <a:latin typeface="Helvetica Neue Light"/>
                <a:ea typeface="Helvetica Neue Light"/>
                <a:cs typeface="Helvetica Neue Light"/>
                <a:sym typeface="Helvetica Neue Light"/>
              </a:rPr>
              <a:t> compartir pantalla codeando el ejemplo</a:t>
            </a:r>
            <a:br>
              <a:rPr lang="es" sz="1400">
                <a:solidFill>
                  <a:schemeClr val="dk1"/>
                </a:solidFill>
                <a:latin typeface="Helvetica Neue Light"/>
                <a:ea typeface="Helvetica Neue Light"/>
                <a:cs typeface="Helvetica Neue Light"/>
                <a:sym typeface="Helvetica Neue Light"/>
              </a:rPr>
            </a:br>
            <a:br>
              <a:rPr lang="es" sz="1400">
                <a:solidFill>
                  <a:schemeClr val="dk1"/>
                </a:solidFill>
                <a:latin typeface="Helvetica Neue Light"/>
                <a:ea typeface="Helvetica Neue Light"/>
                <a:cs typeface="Helvetica Neue Light"/>
                <a:sym typeface="Helvetica Neue Light"/>
              </a:rPr>
            </a:br>
            <a:r>
              <a:rPr lang="es">
                <a:solidFill>
                  <a:srgbClr val="37474F"/>
                </a:solidFill>
                <a:latin typeface="Roboto Mono"/>
                <a:ea typeface="Roboto Mono"/>
                <a:cs typeface="Roboto Mono"/>
                <a:sym typeface="Roboto Mono"/>
              </a:rPr>
              <a:t>TypeError</a:t>
            </a:r>
            <a:endParaRPr>
              <a:solidFill>
                <a:srgbClr val="37474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s">
                <a:solidFill>
                  <a:srgbClr val="37474F"/>
                </a:solidFill>
                <a:latin typeface="Roboto Mono"/>
                <a:ea typeface="Roboto Mono"/>
                <a:cs typeface="Roboto Mono"/>
                <a:sym typeface="Roboto Mono"/>
              </a:rPr>
              <a:t>int</a:t>
            </a:r>
            <a:endParaRPr>
              <a:solidFill>
                <a:srgbClr val="37474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s">
                <a:solidFill>
                  <a:srgbClr val="37474F"/>
                </a:solidFill>
                <a:latin typeface="Roboto Mono"/>
                <a:ea typeface="Roboto Mono"/>
                <a:cs typeface="Roboto Mono"/>
                <a:sym typeface="Roboto Mono"/>
              </a:rPr>
              <a:t>float</a:t>
            </a:r>
            <a:endParaRPr>
              <a:solidFill>
                <a:srgbClr val="37474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s">
                <a:solidFill>
                  <a:srgbClr val="37474F"/>
                </a:solidFill>
                <a:latin typeface="Roboto Mono"/>
                <a:ea typeface="Roboto Mono"/>
                <a:cs typeface="Roboto Mono"/>
                <a:sym typeface="Roboto Mono"/>
              </a:rPr>
              <a:t>list</a:t>
            </a:r>
            <a:endParaRPr>
              <a:solidFill>
                <a:srgbClr val="37474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s">
                <a:solidFill>
                  <a:srgbClr val="37474F"/>
                </a:solidFill>
                <a:latin typeface="Roboto Mono"/>
                <a:ea typeface="Roboto Mono"/>
                <a:cs typeface="Roboto Mono"/>
                <a:sym typeface="Roboto Mono"/>
              </a:rPr>
              <a:t>tuple</a:t>
            </a:r>
            <a:endParaRPr>
              <a:solidFill>
                <a:srgbClr val="37474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s">
                <a:solidFill>
                  <a:srgbClr val="37474F"/>
                </a:solidFill>
                <a:latin typeface="Roboto Mono"/>
                <a:ea typeface="Roboto Mono"/>
                <a:cs typeface="Roboto Mono"/>
                <a:sym typeface="Roboto Mono"/>
              </a:rPr>
              <a:t>dict</a:t>
            </a:r>
            <a:endParaRPr>
              <a:solidFill>
                <a:schemeClr val="dk1"/>
              </a:solidFill>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fdc91a3675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fdc91a3675_0_3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fdc91a3675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fdc91a3675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Profesor/a:</a:t>
            </a:r>
            <a:r>
              <a:rPr lang="es" sz="1400">
                <a:solidFill>
                  <a:schemeClr val="dk1"/>
                </a:solidFill>
                <a:latin typeface="Helvetica Neue Light"/>
                <a:ea typeface="Helvetica Neue Light"/>
                <a:cs typeface="Helvetica Neue Light"/>
                <a:sym typeface="Helvetica Neue Light"/>
              </a:rPr>
              <a:t> compartir pantalla codeando el ejemplo</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4f38d9f07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4f38d9f07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fdc91a3675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fdc91a3675_0_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4f38d9f07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4f38d9f07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fdc91a3675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fdc91a3675_0_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00">
                <a:solidFill>
                  <a:schemeClr val="dk1"/>
                </a:solidFill>
                <a:latin typeface="Helvetica Neue Light"/>
                <a:ea typeface="Helvetica Neue Light"/>
                <a:cs typeface="Helvetica Neue Light"/>
                <a:sym typeface="Helvetica Neue Light"/>
              </a:rPr>
              <a:t>def dividir(a, b):</a:t>
            </a:r>
            <a:endParaRPr sz="14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s" sz="1400">
                <a:solidFill>
                  <a:schemeClr val="dk1"/>
                </a:solidFill>
                <a:latin typeface="Helvetica Neue Light"/>
                <a:ea typeface="Helvetica Neue Light"/>
                <a:cs typeface="Helvetica Neue Light"/>
                <a:sym typeface="Helvetica Neue Light"/>
              </a:rPr>
              <a:t>    try:</a:t>
            </a:r>
            <a:endParaRPr sz="14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s" sz="1400">
                <a:solidFill>
                  <a:schemeClr val="dk1"/>
                </a:solidFill>
                <a:latin typeface="Helvetica Neue Light"/>
                <a:ea typeface="Helvetica Neue Light"/>
                <a:cs typeface="Helvetica Neue Light"/>
                <a:sym typeface="Helvetica Neue Light"/>
              </a:rPr>
              <a:t>        return a/b</a:t>
            </a:r>
            <a:endParaRPr sz="14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s" sz="1400">
                <a:solidFill>
                  <a:schemeClr val="dk1"/>
                </a:solidFill>
                <a:latin typeface="Helvetica Neue Light"/>
                <a:ea typeface="Helvetica Neue Light"/>
                <a:cs typeface="Helvetica Neue Light"/>
                <a:sym typeface="Helvetica Neue Light"/>
              </a:rPr>
              <a:t>    except:</a:t>
            </a:r>
            <a:endParaRPr sz="14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s" sz="1400">
                <a:solidFill>
                  <a:schemeClr val="dk1"/>
                </a:solidFill>
                <a:latin typeface="Helvetica Neue Light"/>
                <a:ea typeface="Helvetica Neue Light"/>
                <a:cs typeface="Helvetica Neue Light"/>
                <a:sym typeface="Helvetica Neue Light"/>
              </a:rPr>
              <a:t>        print("No se puede dividir entre cero")</a:t>
            </a:r>
            <a:endParaRPr>
              <a:solidFill>
                <a:schemeClr val="dk1"/>
              </a:solidFill>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6c7b4562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6c7b4562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6c7b45626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6c7b45626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6c7b45626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6c7b45626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6c7b45626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6c7b45626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4abbd42be9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4abbd42be9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4abbd42be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4abbd42be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Enviar el contenido a integrar a </a:t>
            </a:r>
            <a:r>
              <a:rPr lang="es" u="sng">
                <a:solidFill>
                  <a:schemeClr val="hlink"/>
                </a:solidFill>
                <a:latin typeface="DM Sans"/>
                <a:ea typeface="DM Sans"/>
                <a:cs typeface="DM Sans"/>
                <a:sym typeface="DM Sans"/>
                <a:hlinkClick r:id="rId2"/>
              </a:rPr>
              <a:t>contenidos@coderhouse.com</a:t>
            </a:r>
            <a:r>
              <a:rPr lang="es">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accent1"/>
                </a:solidFill>
                <a:latin typeface="DM Sans"/>
                <a:ea typeface="DM Sans"/>
                <a:cs typeface="DM Sans"/>
                <a:sym typeface="DM Sans"/>
              </a:rPr>
              <a:t>El material recomendado es únicamente a modo de sugerencia.</a:t>
            </a:r>
            <a:br>
              <a:rPr b="1" lang="es">
                <a:solidFill>
                  <a:schemeClr val="accent1"/>
                </a:solidFill>
                <a:latin typeface="DM Sans"/>
                <a:ea typeface="DM Sans"/>
                <a:cs typeface="DM Sans"/>
                <a:sym typeface="DM Sans"/>
              </a:rPr>
            </a:br>
            <a:r>
              <a:rPr b="1" lang="es">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434ae9e09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434ae9e09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fdc91a367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fdc91a3675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fdc91a367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fdc91a3675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434ae9e09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434ae9e09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30" name="Shape 30"/>
        <p:cNvGrpSpPr/>
        <p:nvPr/>
      </p:nvGrpSpPr>
      <p:grpSpPr>
        <a:xfrm>
          <a:off x="0" y="0"/>
          <a:ext cx="0" cy="0"/>
          <a:chOff x="0" y="0"/>
          <a:chExt cx="0" cy="0"/>
        </a:xfrm>
      </p:grpSpPr>
      <p:sp>
        <p:nvSpPr>
          <p:cNvPr id="31" name="Google Shape;31;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 name="Google Shape;32;p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3" name="Google Shape;33;p1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2">
    <p:bg>
      <p:bgPr>
        <a:blipFill>
          <a:blip r:embed="rId2">
            <a:alphaModFix/>
          </a:blip>
          <a:stretch>
            <a:fillRect/>
          </a:stretch>
        </a:blipFill>
      </p:bgPr>
    </p:bg>
    <p:spTree>
      <p:nvGrpSpPr>
        <p:cNvPr id="34" name="Shape 34"/>
        <p:cNvGrpSpPr/>
        <p:nvPr/>
      </p:nvGrpSpPr>
      <p:grpSpPr>
        <a:xfrm>
          <a:off x="0" y="0"/>
          <a:ext cx="0" cy="0"/>
          <a:chOff x="0" y="0"/>
          <a:chExt cx="0" cy="0"/>
        </a:xfrm>
      </p:grpSpPr>
      <p:pic>
        <p:nvPicPr>
          <p:cNvPr id="35" name="Google Shape;35;p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 name="Google Shape;19;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6" name="Shape 26"/>
        <p:cNvGrpSpPr/>
        <p:nvPr/>
      </p:nvGrpSpPr>
      <p:grpSpPr>
        <a:xfrm>
          <a:off x="0" y="0"/>
          <a:ext cx="0" cy="0"/>
          <a:chOff x="0" y="0"/>
          <a:chExt cx="0" cy="0"/>
        </a:xfrm>
      </p:grpSpPr>
      <p:pic>
        <p:nvPicPr>
          <p:cNvPr id="27" name="Google Shape;27;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hyperlink" Target="https://entrenamiento-python-basico.readthedocs.io/es/latest/leccion9/errores.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hyperlink" Target="https://entrenamiento-python-basico.readthedocs.io/es/latest/leccion9/errores.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hyperlink" Target="https://entrenamiento-python-basico.readthedocs.io/es/latest/leccion9/errores.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hyperlink" Target="https://entrenamiento-python-basico.readthedocs.io/es/latest/leccion9/errores.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entrenamiento-python-basico.readthedocs.io/es/latest/leccion9/errores.html" TargetMode="Externa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entrenamiento-python-basico.readthedocs.io/es/latest/leccion9/errores.html" TargetMode="Externa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hyperlink" Target="https://entrenamiento-python-basico.readthedocs.io/es/latest/leccion9/errores.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hyperlink" Target="https://entrenamiento-python-basico.readthedocs.io/es/latest/leccion9/errores.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hyperlink" Target="https://entrenamiento-python-basico.readthedocs.io/es/latest/leccion9/errores.html" TargetMode="External"/><Relationship Id="rId5"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hyperlink" Target="https://entrenamiento-python-basico.readthedocs.io/es/latest/leccion9/errores.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40.png"/><Relationship Id="rId4" Type="http://schemas.openxmlformats.org/officeDocument/2006/relationships/hyperlink" Target="https://entrenamiento-python-basico.readthedocs.io/es/latest/leccion9/errores.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hyperlink" Target="https://entrenamiento-python-basico.readthedocs.io/es/latest/leccion9/errores.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entrenamiento-python-basico.readthedocs.io/es/latest/leccion9/errores.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38.png"/><Relationship Id="rId5" Type="http://schemas.openxmlformats.org/officeDocument/2006/relationships/hyperlink" Target="https://www.thernandez.es/blog/2.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hyperlink" Target="https://www.thernandez.es/blog/2.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slide" Target="/ppt/slides/slide9.xml"/><Relationship Id="rId6" Type="http://schemas.openxmlformats.org/officeDocument/2006/relationships/slide" Target="/ppt/slides/slide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1.png"/><Relationship Id="rId4" Type="http://schemas.openxmlformats.org/officeDocument/2006/relationships/hyperlink" Target="https://www.thernandez.es/blog/2.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hyperlink" Target="https://www.thernandez.es/blog/2.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 Id="rId3" Type="http://schemas.openxmlformats.org/officeDocument/2006/relationships/hyperlink" Target="https://github.com/CoderContenidos/Python-V4" TargetMode="Externa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hyperlink" Target="https://github.com/CoderContenidos/Python-V4" TargetMode="External"/><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5.png"/><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0.png"/><Relationship Id="rId4"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0.png"/><Relationship Id="rId4" Type="http://schemas.openxmlformats.org/officeDocument/2006/relationships/image" Target="../media/image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0.png"/><Relationship Id="rId4" Type="http://schemas.openxmlformats.org/officeDocument/2006/relationships/image" Target="../media/image8.png"/><Relationship Id="rId5" Type="http://schemas.openxmlformats.org/officeDocument/2006/relationships/hyperlink" Target="https://drive.google.com/file/d/1aGPRBkRlT1mxIQ2oWD3IFnuuRZsttMN5/view?usp=sharin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hyperlink" Target="https://docs.google.com/presentation/d/1OLugBIxjRheVq5BxbD89jBSSPYvs_UYfo2y2RnC3P9Y/edit#slide=id.g14aab9cfe13_0_68" TargetMode="External"/><Relationship Id="rId4" Type="http://schemas.openxmlformats.org/officeDocument/2006/relationships/image" Target="../media/image31.png"/><Relationship Id="rId5"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8.png"/><Relationship Id="rId4" Type="http://schemas.openxmlformats.org/officeDocument/2006/relationships/hyperlink" Target="https://docs.google.com/document/d/1gpnG9qgo1xxXPyMWUkl13tTtYE_bQlui11Zb9icmEk8/edit?usp=sharing" TargetMode="External"/><Relationship Id="rId5"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6.png"/><Relationship Id="rId4" Type="http://schemas.openxmlformats.org/officeDocument/2006/relationships/hyperlink" Target="https://entrenamiento-python-basico.readthedocs.io/es/latest/leccion9/errores.html" TargetMode="External"/><Relationship Id="rId9" Type="http://schemas.openxmlformats.org/officeDocument/2006/relationships/hyperlink" Target="https://colab.research.google.com/drive/13Bo4fN5qwsDNy0u0c5K7zO8JOkQvo3-J?usp=sharing" TargetMode="External"/><Relationship Id="rId5" Type="http://schemas.openxmlformats.org/officeDocument/2006/relationships/hyperlink" Target="https://entrenamiento-python-basico.readthedocs.io/es/latest/leccion9/errores.html" TargetMode="External"/><Relationship Id="rId6" Type="http://schemas.openxmlformats.org/officeDocument/2006/relationships/hyperlink" Target="https://entrenamiento-python-basico.readthedocs.io/es/latest/leccion9/errores.html#manejando-excepciones" TargetMode="External"/><Relationship Id="rId7" Type="http://schemas.openxmlformats.org/officeDocument/2006/relationships/hyperlink" Target="https://entrenamiento-python-basico.readthedocs.io/es/latest/leccion9/errores.html#definiendo-acciones-de-limpieza" TargetMode="External"/><Relationship Id="rId8" Type="http://schemas.openxmlformats.org/officeDocument/2006/relationships/hyperlink" Target="https://entrenamiento-python-basico.readthedocs.io/es/latest/leccion9/exceptions.htm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entrenamiento-python-basico.readthedocs.io/es/latest/leccion9/errores.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sp>
        <p:nvSpPr>
          <p:cNvPr id="40" name="Google Shape;40;p14"/>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4"/>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42" name="Google Shape;42;p14"/>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43" name="Google Shape;43;p14"/>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Errores</a:t>
            </a:r>
            <a:endParaRPr b="1" i="0" sz="4000" u="none" cap="none" strike="noStrike">
              <a:solidFill>
                <a:schemeClr val="dk1"/>
              </a:solidFill>
              <a:latin typeface="DM Sans"/>
              <a:ea typeface="DM Sans"/>
              <a:cs typeface="DM Sans"/>
              <a:sym typeface="DM Sans"/>
            </a:endParaRPr>
          </a:p>
        </p:txBody>
      </p:sp>
      <p:sp>
        <p:nvSpPr>
          <p:cNvPr id="126" name="Google Shape;126;p23"/>
          <p:cNvSpPr txBox="1"/>
          <p:nvPr/>
        </p:nvSpPr>
        <p:spPr>
          <a:xfrm>
            <a:off x="457725" y="2211625"/>
            <a:ext cx="47301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Si algo tienen la mayoría de lenguajes de programación es que son exigentes con las instrucciones. Cuando en nuestro programa ocurre algún fallo Python nos lanzará un aviso indicando que ocurrió y detendrá la ejecución.</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highlight>
                <a:schemeClr val="accent4"/>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highlight>
                  <a:schemeClr val="accent4"/>
                </a:highlight>
                <a:latin typeface="DM Sans"/>
                <a:ea typeface="DM Sans"/>
                <a:cs typeface="DM Sans"/>
                <a:sym typeface="DM Sans"/>
              </a:rPr>
              <a:t>Los errores sintácticos están ligados a la sintaxis, que es la escritura de las instrucciones.</a:t>
            </a:r>
            <a:endParaRPr sz="1350">
              <a:highlight>
                <a:schemeClr val="accent4"/>
              </a:highlight>
              <a:latin typeface="DM Sans"/>
              <a:ea typeface="DM Sans"/>
              <a:cs typeface="DM Sans"/>
              <a:sym typeface="DM Sans"/>
            </a:endParaRPr>
          </a:p>
        </p:txBody>
      </p:sp>
      <p:pic>
        <p:nvPicPr>
          <p:cNvPr id="127" name="Google Shape;127;p23"/>
          <p:cNvPicPr preferRelativeResize="0"/>
          <p:nvPr/>
        </p:nvPicPr>
        <p:blipFill rotWithShape="1">
          <a:blip r:embed="rId3">
            <a:alphaModFix/>
          </a:blip>
          <a:srcRect b="0" l="0" r="0" t="0"/>
          <a:stretch/>
        </p:blipFill>
        <p:spPr>
          <a:xfrm>
            <a:off x="5574800" y="1648778"/>
            <a:ext cx="1928100" cy="1928100"/>
          </a:xfrm>
          <a:prstGeom prst="rect">
            <a:avLst/>
          </a:prstGeom>
          <a:noFill/>
          <a:ln>
            <a:noFill/>
          </a:ln>
        </p:spPr>
      </p:pic>
      <p:sp>
        <p:nvSpPr>
          <p:cNvPr id="128" name="Google Shape;128;p23"/>
          <p:cNvSpPr txBox="1"/>
          <p:nvPr/>
        </p:nvSpPr>
        <p:spPr>
          <a:xfrm>
            <a:off x="76200" y="4775375"/>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100"/>
              <a:buFont typeface="Arial"/>
              <a:buNone/>
            </a:pPr>
            <a:r>
              <a:rPr b="1" i="0" lang="es" sz="1100" u="none" cap="none" strike="noStrike">
                <a:solidFill>
                  <a:srgbClr val="000000"/>
                </a:solidFill>
                <a:latin typeface="DM Sans"/>
                <a:ea typeface="DM Sans"/>
                <a:cs typeface="DM Sans"/>
                <a:sym typeface="DM Sans"/>
              </a:rPr>
              <a:t>Fuente</a:t>
            </a:r>
            <a:r>
              <a:rPr i="0" lang="es" sz="1100" u="none" cap="none" strike="noStrike">
                <a:solidFill>
                  <a:srgbClr val="000000"/>
                </a:solidFill>
                <a:latin typeface="DM Sans"/>
                <a:ea typeface="DM Sans"/>
                <a:cs typeface="DM Sans"/>
                <a:sym typeface="DM Sans"/>
              </a:rPr>
              <a:t>: </a:t>
            </a:r>
            <a:r>
              <a:rPr i="0" lang="es" sz="1100" u="sng" cap="none" strike="noStrike">
                <a:solidFill>
                  <a:srgbClr val="0563C1"/>
                </a:solidFill>
                <a:latin typeface="DM Sans"/>
                <a:ea typeface="DM Sans"/>
                <a:cs typeface="DM Sans"/>
                <a:sym typeface="DM Sans"/>
                <a:hlinkClick r:id="rId4">
                  <a:extLst>
                    <a:ext uri="{A12FA001-AC4F-418D-AE19-62706E023703}">
                      <ahyp:hlinkClr val="tx"/>
                    </a:ext>
                  </a:extLst>
                </a:hlinkClick>
              </a:rPr>
              <a:t>EntrenamientoPython</a:t>
            </a:r>
            <a:endParaRPr i="0" sz="1100" u="none" cap="none" strike="noStrike">
              <a:solidFill>
                <a:srgbClr val="000000"/>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nvSpPr>
        <p:spPr>
          <a:xfrm>
            <a:off x="457725" y="1071050"/>
            <a:ext cx="5300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Errores sintácticos</a:t>
            </a:r>
            <a:endParaRPr b="1" i="0" sz="4000" u="none" cap="none" strike="noStrike">
              <a:solidFill>
                <a:schemeClr val="dk1"/>
              </a:solidFill>
              <a:latin typeface="DM Sans"/>
              <a:ea typeface="DM Sans"/>
              <a:cs typeface="DM Sans"/>
              <a:sym typeface="DM Sans"/>
            </a:endParaRPr>
          </a:p>
        </p:txBody>
      </p:sp>
      <p:sp>
        <p:nvSpPr>
          <p:cNvPr id="134" name="Google Shape;134;p24"/>
          <p:cNvSpPr txBox="1"/>
          <p:nvPr/>
        </p:nvSpPr>
        <p:spPr>
          <a:xfrm>
            <a:off x="457725" y="2211625"/>
            <a:ext cx="47301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Algunos de los errores sintácticos más comunes: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Cerrar paréntesis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Cerrar comillas o utilizar distintas comillas al abrir y cerrar</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Tabular mal el código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No poner dos puntos al definir una función</a:t>
            </a:r>
            <a:endParaRPr sz="1350">
              <a:latin typeface="DM Sans"/>
              <a:ea typeface="DM Sans"/>
              <a:cs typeface="DM Sans"/>
              <a:sym typeface="DM Sans"/>
            </a:endParaRPr>
          </a:p>
        </p:txBody>
      </p:sp>
      <p:pic>
        <p:nvPicPr>
          <p:cNvPr id="135" name="Google Shape;135;p24"/>
          <p:cNvPicPr preferRelativeResize="0"/>
          <p:nvPr/>
        </p:nvPicPr>
        <p:blipFill rotWithShape="1">
          <a:blip r:embed="rId3">
            <a:alphaModFix/>
          </a:blip>
          <a:srcRect b="0" l="0" r="0" t="0"/>
          <a:stretch/>
        </p:blipFill>
        <p:spPr>
          <a:xfrm>
            <a:off x="5672400" y="2067178"/>
            <a:ext cx="1928100" cy="1928100"/>
          </a:xfrm>
          <a:prstGeom prst="rect">
            <a:avLst/>
          </a:prstGeom>
          <a:noFill/>
          <a:ln>
            <a:noFill/>
          </a:ln>
        </p:spPr>
      </p:pic>
      <p:sp>
        <p:nvSpPr>
          <p:cNvPr id="136" name="Google Shape;136;p24"/>
          <p:cNvSpPr txBox="1"/>
          <p:nvPr/>
        </p:nvSpPr>
        <p:spPr>
          <a:xfrm>
            <a:off x="76200" y="4775375"/>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100"/>
              <a:buFont typeface="Arial"/>
              <a:buNone/>
            </a:pPr>
            <a:r>
              <a:rPr b="1" i="0" lang="es" sz="1100" u="none" cap="none" strike="noStrike">
                <a:solidFill>
                  <a:srgbClr val="000000"/>
                </a:solidFill>
                <a:latin typeface="DM Sans"/>
                <a:ea typeface="DM Sans"/>
                <a:cs typeface="DM Sans"/>
                <a:sym typeface="DM Sans"/>
              </a:rPr>
              <a:t>Fuente</a:t>
            </a:r>
            <a:r>
              <a:rPr i="0" lang="es" sz="1100" u="none" cap="none" strike="noStrike">
                <a:solidFill>
                  <a:srgbClr val="000000"/>
                </a:solidFill>
                <a:latin typeface="DM Sans"/>
                <a:ea typeface="DM Sans"/>
                <a:cs typeface="DM Sans"/>
                <a:sym typeface="DM Sans"/>
              </a:rPr>
              <a:t>: </a:t>
            </a:r>
            <a:r>
              <a:rPr i="0" lang="es" sz="1100" u="sng" cap="none" strike="noStrike">
                <a:solidFill>
                  <a:srgbClr val="0563C1"/>
                </a:solidFill>
                <a:latin typeface="DM Sans"/>
                <a:ea typeface="DM Sans"/>
                <a:cs typeface="DM Sans"/>
                <a:sym typeface="DM Sans"/>
                <a:hlinkClick r:id="rId4">
                  <a:extLst>
                    <a:ext uri="{A12FA001-AC4F-418D-AE19-62706E023703}">
                      <ahyp:hlinkClr val="tx"/>
                    </a:ext>
                  </a:extLst>
                </a:hlinkClick>
              </a:rPr>
              <a:t>EntrenamientoPython</a:t>
            </a:r>
            <a:endParaRPr i="0" sz="1100" u="none" cap="none" strike="noStrike">
              <a:solidFill>
                <a:srgbClr val="000000"/>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5"/>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Errores sintácticos</a:t>
            </a:r>
            <a:endParaRPr b="1" i="0" sz="3500" u="none" cap="none" strike="noStrike">
              <a:solidFill>
                <a:schemeClr val="lt1"/>
              </a:solidFill>
              <a:latin typeface="DM Sans"/>
              <a:ea typeface="DM Sans"/>
              <a:cs typeface="DM Sans"/>
              <a:sym typeface="DM Sans"/>
            </a:endParaRPr>
          </a:p>
        </p:txBody>
      </p:sp>
      <p:grpSp>
        <p:nvGrpSpPr>
          <p:cNvPr id="143" name="Google Shape;143;p25"/>
          <p:cNvGrpSpPr/>
          <p:nvPr/>
        </p:nvGrpSpPr>
        <p:grpSpPr>
          <a:xfrm>
            <a:off x="8212626" y="215723"/>
            <a:ext cx="738900" cy="738900"/>
            <a:chOff x="473351" y="619523"/>
            <a:chExt cx="738900" cy="738900"/>
          </a:xfrm>
        </p:grpSpPr>
        <p:sp>
          <p:nvSpPr>
            <p:cNvPr id="144" name="Google Shape;144;p2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5" name="Google Shape;145;p2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146" name="Google Shape;146;p25"/>
          <p:cNvSpPr txBox="1"/>
          <p:nvPr/>
        </p:nvSpPr>
        <p:spPr>
          <a:xfrm>
            <a:off x="959975" y="1373375"/>
            <a:ext cx="4520100" cy="217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1100"/>
              <a:buFont typeface="Arial"/>
              <a:buNone/>
            </a:pPr>
            <a:r>
              <a:rPr lang="es">
                <a:solidFill>
                  <a:srgbClr val="770000"/>
                </a:solidFill>
                <a:highlight>
                  <a:srgbClr val="EAFF6A"/>
                </a:highlight>
                <a:latin typeface="Helvetica Neue"/>
                <a:ea typeface="Helvetica Neue"/>
                <a:cs typeface="Helvetica Neue"/>
                <a:sym typeface="Helvetica Neue"/>
              </a:rPr>
              <a:t>&gt;&gt;&gt;</a:t>
            </a:r>
            <a:r>
              <a:rPr lang="es">
                <a:solidFill>
                  <a:schemeClr val="dk1"/>
                </a:solidFill>
                <a:highlight>
                  <a:srgbClr val="EAFF6A"/>
                </a:highlight>
                <a:latin typeface="Helvetica Neue"/>
                <a:ea typeface="Helvetica Neue"/>
                <a:cs typeface="Helvetica Neue"/>
                <a:sym typeface="Helvetica Neue"/>
              </a:rPr>
              <a:t> </a:t>
            </a:r>
            <a:r>
              <a:rPr lang="es">
                <a:solidFill>
                  <a:srgbClr val="0D904F"/>
                </a:solidFill>
                <a:highlight>
                  <a:srgbClr val="EAFF6A"/>
                </a:highlight>
                <a:latin typeface="Helvetica Neue"/>
                <a:ea typeface="Helvetica Neue"/>
                <a:cs typeface="Helvetica Neue"/>
                <a:sym typeface="Helvetica Neue"/>
              </a:rPr>
              <a:t>print</a:t>
            </a:r>
            <a:r>
              <a:rPr lang="es">
                <a:solidFill>
                  <a:schemeClr val="dk1"/>
                </a:solidFill>
                <a:highlight>
                  <a:srgbClr val="EAFF6A"/>
                </a:highlight>
                <a:latin typeface="Helvetica Neue"/>
                <a:ea typeface="Helvetica Neue"/>
                <a:cs typeface="Helvetica Neue"/>
                <a:sym typeface="Helvetica Neue"/>
              </a:rPr>
              <a:t>(“Hola”</a:t>
            </a:r>
            <a:endParaRPr>
              <a:solidFill>
                <a:schemeClr val="dk1"/>
              </a:solidFill>
              <a:highlight>
                <a:srgbClr val="EAFF6A"/>
              </a:highlight>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SzPts val="1100"/>
              <a:buFont typeface="Arial"/>
              <a:buNone/>
            </a:pPr>
            <a:r>
              <a:rPr lang="es">
                <a:solidFill>
                  <a:srgbClr val="FF0000"/>
                </a:solidFill>
                <a:highlight>
                  <a:srgbClr val="EAFF6A"/>
                </a:highlight>
                <a:latin typeface="Helvetica Neue"/>
                <a:ea typeface="Helvetica Neue"/>
                <a:cs typeface="Helvetica Neue"/>
                <a:sym typeface="Helvetica Neue"/>
              </a:rPr>
              <a:t>File "&lt;ipython-input-1-8bc9f5174855&gt;", line 1</a:t>
            </a:r>
            <a:endParaRPr>
              <a:solidFill>
                <a:srgbClr val="FF0000"/>
              </a:solidFill>
              <a:highlight>
                <a:srgbClr val="EAFF6A"/>
              </a:highlight>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SzPts val="1100"/>
              <a:buFont typeface="Arial"/>
              <a:buNone/>
            </a:pPr>
            <a:r>
              <a:rPr lang="es">
                <a:solidFill>
                  <a:srgbClr val="FF0000"/>
                </a:solidFill>
                <a:highlight>
                  <a:srgbClr val="EAFF6A"/>
                </a:highlight>
                <a:latin typeface="Helvetica Neue"/>
                <a:ea typeface="Helvetica Neue"/>
                <a:cs typeface="Helvetica Neue"/>
                <a:sym typeface="Helvetica Neue"/>
              </a:rPr>
              <a:t>    print("Hola"</a:t>
            </a:r>
            <a:endParaRPr>
              <a:solidFill>
                <a:srgbClr val="FF0000"/>
              </a:solidFill>
              <a:highlight>
                <a:srgbClr val="EAFF6A"/>
              </a:highlight>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SzPts val="1100"/>
              <a:buFont typeface="Arial"/>
              <a:buNone/>
            </a:pPr>
            <a:r>
              <a:rPr lang="es">
                <a:solidFill>
                  <a:srgbClr val="FF0000"/>
                </a:solidFill>
                <a:highlight>
                  <a:srgbClr val="EAFF6A"/>
                </a:highlight>
                <a:latin typeface="Helvetica Neue"/>
                <a:ea typeface="Helvetica Neue"/>
                <a:cs typeface="Helvetica Neue"/>
                <a:sym typeface="Helvetica Neue"/>
              </a:rPr>
              <a:t>                ^</a:t>
            </a:r>
            <a:endParaRPr>
              <a:solidFill>
                <a:srgbClr val="FF0000"/>
              </a:solidFill>
              <a:highlight>
                <a:srgbClr val="EAFF6A"/>
              </a:highlight>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SzPts val="1100"/>
              <a:buFont typeface="Arial"/>
              <a:buNone/>
            </a:pPr>
            <a:r>
              <a:rPr b="1" lang="es">
                <a:solidFill>
                  <a:srgbClr val="FF0000"/>
                </a:solidFill>
                <a:highlight>
                  <a:srgbClr val="EAFF6A"/>
                </a:highlight>
                <a:latin typeface="Helvetica Neue"/>
                <a:ea typeface="Helvetica Neue"/>
                <a:cs typeface="Helvetica Neue"/>
                <a:sym typeface="Helvetica Neue"/>
              </a:rPr>
              <a:t>SyntaxError:</a:t>
            </a:r>
            <a:r>
              <a:rPr lang="es">
                <a:solidFill>
                  <a:srgbClr val="FF0000"/>
                </a:solidFill>
                <a:highlight>
                  <a:srgbClr val="EAFF6A"/>
                </a:highlight>
                <a:latin typeface="Helvetica Neue"/>
                <a:ea typeface="Helvetica Neue"/>
                <a:cs typeface="Helvetica Neue"/>
                <a:sym typeface="Helvetica Neue"/>
              </a:rPr>
              <a:t> unexpected EOF while parsing</a:t>
            </a:r>
            <a:endParaRPr sz="1350">
              <a:solidFill>
                <a:schemeClr val="dk1"/>
              </a:solidFill>
              <a:highlight>
                <a:srgbClr val="EAFF6A"/>
              </a:highlight>
              <a:latin typeface="DM Sans"/>
              <a:ea typeface="DM Sans"/>
              <a:cs typeface="DM Sans"/>
              <a:sym typeface="DM Sans"/>
            </a:endParaRPr>
          </a:p>
        </p:txBody>
      </p:sp>
      <p:sp>
        <p:nvSpPr>
          <p:cNvPr id="147" name="Google Shape;147;p25"/>
          <p:cNvSpPr txBox="1"/>
          <p:nvPr/>
        </p:nvSpPr>
        <p:spPr>
          <a:xfrm>
            <a:off x="5212625" y="1788438"/>
            <a:ext cx="3000000" cy="156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Vamos a provocar algunos errores</a:t>
            </a:r>
            <a:endParaRPr sz="1350">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600"/>
              <a:buFont typeface="Arial"/>
              <a:buNone/>
            </a:pPr>
            <a:r>
              <a:t/>
            </a:r>
            <a:endParaRPr sz="1350">
              <a:highlight>
                <a:schemeClr val="accent4"/>
              </a:highlight>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600"/>
              <a:buFont typeface="Arial"/>
              <a:buNone/>
            </a:pPr>
            <a:r>
              <a:rPr b="1" i="0" lang="es" sz="1350" u="none" cap="none" strike="noStrike">
                <a:solidFill>
                  <a:srgbClr val="000000"/>
                </a:solidFill>
                <a:highlight>
                  <a:schemeClr val="accent4"/>
                </a:highlight>
                <a:latin typeface="DM Sans"/>
                <a:ea typeface="DM Sans"/>
                <a:cs typeface="DM Sans"/>
                <a:sym typeface="DM Sans"/>
              </a:rPr>
              <a:t>EOF </a:t>
            </a:r>
            <a:r>
              <a:rPr i="0" lang="es" sz="1350" u="none" cap="none" strike="noStrike">
                <a:solidFill>
                  <a:srgbClr val="000000"/>
                </a:solidFill>
                <a:highlight>
                  <a:schemeClr val="accent4"/>
                </a:highlight>
                <a:latin typeface="DM Sans"/>
                <a:ea typeface="DM Sans"/>
                <a:cs typeface="DM Sans"/>
                <a:sym typeface="DM Sans"/>
              </a:rPr>
              <a:t>significa </a:t>
            </a:r>
            <a:r>
              <a:rPr b="1" i="0" lang="es" sz="1350" u="none" cap="none" strike="noStrike">
                <a:solidFill>
                  <a:srgbClr val="000000"/>
                </a:solidFill>
                <a:highlight>
                  <a:schemeClr val="accent4"/>
                </a:highlight>
                <a:latin typeface="DM Sans"/>
                <a:ea typeface="DM Sans"/>
                <a:cs typeface="DM Sans"/>
                <a:sym typeface="DM Sans"/>
              </a:rPr>
              <a:t>end of file</a:t>
            </a:r>
            <a:r>
              <a:rPr i="0" lang="es" sz="1350" u="none" cap="none" strike="noStrike">
                <a:solidFill>
                  <a:srgbClr val="000000"/>
                </a:solidFill>
                <a:highlight>
                  <a:schemeClr val="accent4"/>
                </a:highlight>
                <a:latin typeface="DM Sans"/>
                <a:ea typeface="DM Sans"/>
                <a:cs typeface="DM Sans"/>
                <a:sym typeface="DM Sans"/>
              </a:rPr>
              <a:t>, el error nos indica que esperaba que se cierre con un paréntesis</a:t>
            </a:r>
            <a:r>
              <a:rPr lang="es" sz="1350">
                <a:highlight>
                  <a:schemeClr val="accent4"/>
                </a:highlight>
                <a:latin typeface="DM Sans"/>
                <a:ea typeface="DM Sans"/>
                <a:cs typeface="DM Sans"/>
                <a:sym typeface="DM Sans"/>
              </a:rPr>
              <a:t>.</a:t>
            </a:r>
            <a:endParaRPr i="0" sz="1350" u="none" cap="none" strike="noStrike">
              <a:solidFill>
                <a:srgbClr val="000000"/>
              </a:solidFill>
              <a:highlight>
                <a:schemeClr val="accent4"/>
              </a:highlight>
              <a:latin typeface="DM Sans"/>
              <a:ea typeface="DM Sans"/>
              <a:cs typeface="DM Sans"/>
              <a:sym typeface="DM Sans"/>
            </a:endParaRPr>
          </a:p>
        </p:txBody>
      </p:sp>
      <p:sp>
        <p:nvSpPr>
          <p:cNvPr id="148" name="Google Shape;148;p25"/>
          <p:cNvSpPr txBox="1"/>
          <p:nvPr/>
        </p:nvSpPr>
        <p:spPr>
          <a:xfrm>
            <a:off x="76200" y="4772725"/>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1" i="0" lang="es" sz="1100" u="none" cap="none" strike="noStrike">
                <a:solidFill>
                  <a:srgbClr val="000000"/>
                </a:solidFill>
                <a:latin typeface="DM Sans"/>
                <a:ea typeface="DM Sans"/>
                <a:cs typeface="DM Sans"/>
                <a:sym typeface="DM Sans"/>
              </a:rPr>
              <a:t>Fuente</a:t>
            </a:r>
            <a:r>
              <a:rPr i="0" lang="es" sz="1100" u="none" cap="none" strike="noStrike">
                <a:solidFill>
                  <a:srgbClr val="000000"/>
                </a:solidFill>
                <a:latin typeface="DM Sans"/>
                <a:ea typeface="DM Sans"/>
                <a:cs typeface="DM Sans"/>
                <a:sym typeface="DM Sans"/>
              </a:rPr>
              <a:t>: </a:t>
            </a:r>
            <a:r>
              <a:rPr i="0" lang="es" sz="1100" u="sng" cap="none" strike="noStrike">
                <a:solidFill>
                  <a:srgbClr val="0563C1"/>
                </a:solidFill>
                <a:latin typeface="DM Sans"/>
                <a:ea typeface="DM Sans"/>
                <a:cs typeface="DM Sans"/>
                <a:sym typeface="DM Sans"/>
                <a:hlinkClick r:id="rId4">
                  <a:extLst>
                    <a:ext uri="{A12FA001-AC4F-418D-AE19-62706E023703}">
                      <ahyp:hlinkClr val="tx"/>
                    </a:ext>
                  </a:extLst>
                </a:hlinkClick>
              </a:rPr>
              <a:t>EntrenamientoPython</a:t>
            </a:r>
            <a:endParaRPr i="0" sz="1100" u="none" cap="none" strike="noStrike">
              <a:solidFill>
                <a:srgbClr val="000000"/>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6"/>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Errores de nombre</a:t>
            </a:r>
            <a:endParaRPr b="1" i="0" sz="3500" u="none" cap="none" strike="noStrike">
              <a:solidFill>
                <a:schemeClr val="lt1"/>
              </a:solidFill>
              <a:latin typeface="DM Sans"/>
              <a:ea typeface="DM Sans"/>
              <a:cs typeface="DM Sans"/>
              <a:sym typeface="DM Sans"/>
            </a:endParaRPr>
          </a:p>
        </p:txBody>
      </p:sp>
      <p:grpSp>
        <p:nvGrpSpPr>
          <p:cNvPr id="155" name="Google Shape;155;p26"/>
          <p:cNvGrpSpPr/>
          <p:nvPr/>
        </p:nvGrpSpPr>
        <p:grpSpPr>
          <a:xfrm>
            <a:off x="8212626" y="215723"/>
            <a:ext cx="738900" cy="738900"/>
            <a:chOff x="473351" y="619523"/>
            <a:chExt cx="738900" cy="738900"/>
          </a:xfrm>
        </p:grpSpPr>
        <p:sp>
          <p:nvSpPr>
            <p:cNvPr id="156" name="Google Shape;156;p2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7" name="Google Shape;157;p2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158" name="Google Shape;158;p26"/>
          <p:cNvSpPr txBox="1"/>
          <p:nvPr/>
        </p:nvSpPr>
        <p:spPr>
          <a:xfrm>
            <a:off x="959975" y="1373375"/>
            <a:ext cx="67842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Se producen cuando el sistema interpreta que debe ejecutar alguna función, pero no está definida. Devuelve </a:t>
            </a:r>
            <a:r>
              <a:rPr lang="es" sz="1350">
                <a:solidFill>
                  <a:schemeClr val="dk1"/>
                </a:solidFill>
                <a:highlight>
                  <a:schemeClr val="accent4"/>
                </a:highlight>
                <a:latin typeface="DM Sans"/>
                <a:ea typeface="DM Sans"/>
                <a:cs typeface="DM Sans"/>
                <a:sym typeface="DM Sans"/>
              </a:rPr>
              <a:t>NameError</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50000"/>
              </a:lnSpc>
              <a:spcBef>
                <a:spcPts val="0"/>
              </a:spcBef>
              <a:spcAft>
                <a:spcPts val="0"/>
              </a:spcAft>
              <a:buNone/>
            </a:pPr>
            <a:r>
              <a:t/>
            </a:r>
            <a:endParaRPr sz="1350">
              <a:solidFill>
                <a:schemeClr val="dk1"/>
              </a:solidFill>
              <a:latin typeface="DM Sans"/>
              <a:ea typeface="DM Sans"/>
              <a:cs typeface="DM Sans"/>
              <a:sym typeface="DM Sans"/>
            </a:endParaRPr>
          </a:p>
        </p:txBody>
      </p:sp>
      <p:sp>
        <p:nvSpPr>
          <p:cNvPr id="159" name="Google Shape;159;p26"/>
          <p:cNvSpPr txBox="1"/>
          <p:nvPr/>
        </p:nvSpPr>
        <p:spPr>
          <a:xfrm>
            <a:off x="5212625" y="2526663"/>
            <a:ext cx="3000000" cy="7041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600"/>
              <a:buFont typeface="Arial"/>
              <a:buNone/>
            </a:pPr>
            <a:r>
              <a:rPr lang="es" sz="1350">
                <a:highlight>
                  <a:schemeClr val="accent4"/>
                </a:highlight>
                <a:latin typeface="DM Sans"/>
                <a:ea typeface="DM Sans"/>
                <a:cs typeface="DM Sans"/>
                <a:sym typeface="DM Sans"/>
              </a:rPr>
              <a:t>Pint no es la función print para imprimir por pantalla.</a:t>
            </a:r>
            <a:endParaRPr i="0" sz="1350" u="none" cap="none" strike="noStrike">
              <a:solidFill>
                <a:srgbClr val="000000"/>
              </a:solidFill>
              <a:highlight>
                <a:schemeClr val="accent4"/>
              </a:highlight>
              <a:latin typeface="DM Sans"/>
              <a:ea typeface="DM Sans"/>
              <a:cs typeface="DM Sans"/>
              <a:sym typeface="DM Sans"/>
            </a:endParaRPr>
          </a:p>
        </p:txBody>
      </p:sp>
      <p:sp>
        <p:nvSpPr>
          <p:cNvPr id="160" name="Google Shape;160;p26"/>
          <p:cNvSpPr txBox="1"/>
          <p:nvPr/>
        </p:nvSpPr>
        <p:spPr>
          <a:xfrm>
            <a:off x="76200" y="4772725"/>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1" i="0" lang="es" sz="1100" u="none" cap="none" strike="noStrike">
                <a:solidFill>
                  <a:srgbClr val="000000"/>
                </a:solidFill>
                <a:latin typeface="DM Sans"/>
                <a:ea typeface="DM Sans"/>
                <a:cs typeface="DM Sans"/>
                <a:sym typeface="DM Sans"/>
              </a:rPr>
              <a:t>Fuente</a:t>
            </a:r>
            <a:r>
              <a:rPr i="0" lang="es" sz="1100" u="none" cap="none" strike="noStrike">
                <a:solidFill>
                  <a:srgbClr val="000000"/>
                </a:solidFill>
                <a:latin typeface="DM Sans"/>
                <a:ea typeface="DM Sans"/>
                <a:cs typeface="DM Sans"/>
                <a:sym typeface="DM Sans"/>
              </a:rPr>
              <a:t>: </a:t>
            </a:r>
            <a:r>
              <a:rPr i="0" lang="es" sz="1100" u="sng" cap="none" strike="noStrike">
                <a:solidFill>
                  <a:srgbClr val="0563C1"/>
                </a:solidFill>
                <a:latin typeface="DM Sans"/>
                <a:ea typeface="DM Sans"/>
                <a:cs typeface="DM Sans"/>
                <a:sym typeface="DM Sans"/>
                <a:hlinkClick r:id="rId4">
                  <a:extLst>
                    <a:ext uri="{A12FA001-AC4F-418D-AE19-62706E023703}">
                      <ahyp:hlinkClr val="tx"/>
                    </a:ext>
                  </a:extLst>
                </a:hlinkClick>
              </a:rPr>
              <a:t>EntrenamientoPython</a:t>
            </a:r>
            <a:endParaRPr i="0" sz="1100" u="none" cap="none" strike="noStrike">
              <a:solidFill>
                <a:srgbClr val="000000"/>
              </a:solidFill>
              <a:latin typeface="DM Sans"/>
              <a:ea typeface="DM Sans"/>
              <a:cs typeface="DM Sans"/>
              <a:sym typeface="DM Sans"/>
            </a:endParaRPr>
          </a:p>
        </p:txBody>
      </p:sp>
      <p:sp>
        <p:nvSpPr>
          <p:cNvPr id="161" name="Google Shape;161;p26"/>
          <p:cNvSpPr txBox="1"/>
          <p:nvPr/>
        </p:nvSpPr>
        <p:spPr>
          <a:xfrm>
            <a:off x="959975" y="2361200"/>
            <a:ext cx="4298400" cy="14817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770000"/>
                </a:solidFill>
                <a:highlight>
                  <a:srgbClr val="EAFF6A"/>
                </a:highlight>
                <a:latin typeface="DM Sans"/>
                <a:ea typeface="DM Sans"/>
                <a:cs typeface="DM Sans"/>
                <a:sym typeface="DM Sans"/>
              </a:rPr>
              <a:t>&gt;&gt;&gt;</a:t>
            </a:r>
            <a:r>
              <a:rPr i="0" lang="es" sz="1350" u="none" cap="none" strike="noStrike">
                <a:solidFill>
                  <a:srgbClr val="000000"/>
                </a:solidFill>
                <a:highlight>
                  <a:srgbClr val="EAFF6A"/>
                </a:highlight>
                <a:latin typeface="DM Sans"/>
                <a:ea typeface="DM Sans"/>
                <a:cs typeface="DM Sans"/>
                <a:sym typeface="DM Sans"/>
              </a:rPr>
              <a:t> </a:t>
            </a:r>
            <a:r>
              <a:rPr i="0" lang="es" sz="1350" u="none" cap="none" strike="noStrike">
                <a:solidFill>
                  <a:srgbClr val="0D904F"/>
                </a:solidFill>
                <a:highlight>
                  <a:srgbClr val="EAFF6A"/>
                </a:highlight>
                <a:latin typeface="DM Sans"/>
                <a:ea typeface="DM Sans"/>
                <a:cs typeface="DM Sans"/>
                <a:sym typeface="DM Sans"/>
              </a:rPr>
              <a:t>pint</a:t>
            </a:r>
            <a:r>
              <a:rPr i="0" lang="es" sz="1350" u="none" cap="none" strike="noStrike">
                <a:solidFill>
                  <a:srgbClr val="000000"/>
                </a:solidFill>
                <a:highlight>
                  <a:srgbClr val="EAFF6A"/>
                </a:highlight>
                <a:latin typeface="DM Sans"/>
                <a:ea typeface="DM Sans"/>
                <a:cs typeface="DM Sans"/>
                <a:sym typeface="DM Sans"/>
              </a:rPr>
              <a:t>(“Hola”)</a:t>
            </a:r>
            <a:endParaRPr i="0" sz="1350" u="none" cap="none" strike="noStrike">
              <a:solidFill>
                <a:srgbClr val="000000"/>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FF0000"/>
                </a:solidFill>
                <a:highlight>
                  <a:srgbClr val="EAFF6A"/>
                </a:highlight>
                <a:latin typeface="DM Sans"/>
                <a:ea typeface="DM Sans"/>
                <a:cs typeface="DM Sans"/>
                <a:sym typeface="DM Sans"/>
              </a:rPr>
              <a:t>&lt;ipython-input-2-155163d628c2&gt; in &lt;module&gt;()</a:t>
            </a:r>
            <a:endParaRPr i="0" sz="1350" u="none" cap="none" strike="noStrike">
              <a:solidFill>
                <a:srgbClr val="FF0000"/>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FF0000"/>
                </a:solidFill>
                <a:highlight>
                  <a:srgbClr val="EAFF6A"/>
                </a:highlight>
                <a:latin typeface="DM Sans"/>
                <a:ea typeface="DM Sans"/>
                <a:cs typeface="DM Sans"/>
                <a:sym typeface="DM Sans"/>
              </a:rPr>
              <a:t>----&gt; 1 pint("Hola")</a:t>
            </a:r>
            <a:endParaRPr i="0" sz="1350" u="none" cap="none" strike="noStrike">
              <a:solidFill>
                <a:srgbClr val="FF0000"/>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t/>
            </a:r>
            <a:endParaRPr i="0" sz="1350" u="none" cap="none" strike="noStrike">
              <a:solidFill>
                <a:srgbClr val="FF0000"/>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FF0000"/>
                </a:solidFill>
                <a:highlight>
                  <a:srgbClr val="EAFF6A"/>
                </a:highlight>
                <a:latin typeface="DM Sans"/>
                <a:ea typeface="DM Sans"/>
                <a:cs typeface="DM Sans"/>
                <a:sym typeface="DM Sans"/>
              </a:rPr>
              <a:t>NameError: name 'pint' is not defined</a:t>
            </a:r>
            <a:endParaRPr i="0" sz="1350" u="none" cap="none" strike="noStrike">
              <a:solidFill>
                <a:srgbClr val="FF0000"/>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nvSpPr>
        <p:spPr>
          <a:xfrm>
            <a:off x="457725" y="1071050"/>
            <a:ext cx="5300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Errores semánticos</a:t>
            </a:r>
            <a:endParaRPr b="1" i="0" sz="4000" u="none" cap="none" strike="noStrike">
              <a:solidFill>
                <a:schemeClr val="dk1"/>
              </a:solidFill>
              <a:latin typeface="DM Sans"/>
              <a:ea typeface="DM Sans"/>
              <a:cs typeface="DM Sans"/>
              <a:sym typeface="DM Sans"/>
            </a:endParaRPr>
          </a:p>
        </p:txBody>
      </p:sp>
      <p:sp>
        <p:nvSpPr>
          <p:cNvPr id="167" name="Google Shape;167;p27"/>
          <p:cNvSpPr txBox="1"/>
          <p:nvPr/>
        </p:nvSpPr>
        <p:spPr>
          <a:xfrm>
            <a:off x="457725" y="2211625"/>
            <a:ext cx="4730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La mayoría de errores sintácticos y de nombre </a:t>
            </a:r>
            <a:r>
              <a:rPr lang="es" sz="1350">
                <a:highlight>
                  <a:schemeClr val="accent4"/>
                </a:highlight>
                <a:latin typeface="DM Sans"/>
                <a:ea typeface="DM Sans"/>
                <a:cs typeface="DM Sans"/>
                <a:sym typeface="DM Sans"/>
              </a:rPr>
              <a:t>los identifican los editores de código antes de la ejecución, pero existen otros tipos que pasan más desapercibidos</a:t>
            </a:r>
            <a:r>
              <a:rPr lang="es" sz="1350">
                <a:latin typeface="DM Sans"/>
                <a:ea typeface="DM Sans"/>
                <a:cs typeface="DM Sans"/>
                <a:sym typeface="DM Sans"/>
              </a:rPr>
              <a:t>.</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Estos errores son muy difíciles de identificar porque van ligados al sentido del funcionamiento y dependen de la situación. Algunas veces pueden ocurrir y otras no.</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p:txBody>
      </p:sp>
      <p:sp>
        <p:nvSpPr>
          <p:cNvPr id="168" name="Google Shape;168;p27"/>
          <p:cNvSpPr txBox="1"/>
          <p:nvPr/>
        </p:nvSpPr>
        <p:spPr>
          <a:xfrm>
            <a:off x="76200" y="4775375"/>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100"/>
              <a:buFont typeface="Arial"/>
              <a:buNone/>
            </a:pPr>
            <a:r>
              <a:rPr b="1" i="0" lang="es" sz="1100" u="none" cap="none" strike="noStrike">
                <a:solidFill>
                  <a:srgbClr val="000000"/>
                </a:solidFill>
                <a:latin typeface="DM Sans"/>
                <a:ea typeface="DM Sans"/>
                <a:cs typeface="DM Sans"/>
                <a:sym typeface="DM Sans"/>
              </a:rPr>
              <a:t>Fuente</a:t>
            </a:r>
            <a:r>
              <a:rPr i="0" lang="es" sz="1100" u="none" cap="none" strike="noStrike">
                <a:solidFill>
                  <a:srgbClr val="000000"/>
                </a:solidFill>
                <a:latin typeface="DM Sans"/>
                <a:ea typeface="DM Sans"/>
                <a:cs typeface="DM Sans"/>
                <a:sym typeface="DM Sans"/>
              </a:rPr>
              <a:t>: </a:t>
            </a:r>
            <a:r>
              <a:rPr i="0" lang="es" sz="1100" u="sng" cap="none" strike="noStrike">
                <a:solidFill>
                  <a:srgbClr val="0563C1"/>
                </a:solidFill>
                <a:latin typeface="DM Sans"/>
                <a:ea typeface="DM Sans"/>
                <a:cs typeface="DM Sans"/>
                <a:sym typeface="DM Sans"/>
                <a:hlinkClick r:id="rId3">
                  <a:extLst>
                    <a:ext uri="{A12FA001-AC4F-418D-AE19-62706E023703}">
                      <ahyp:hlinkClr val="tx"/>
                    </a:ext>
                  </a:extLst>
                </a:hlinkClick>
              </a:rPr>
              <a:t>EntrenamientoPython</a:t>
            </a:r>
            <a:endParaRPr i="0" sz="1100" u="none" cap="none" strike="noStrike">
              <a:solidFill>
                <a:srgbClr val="000000"/>
              </a:solidFill>
              <a:latin typeface="DM Sans"/>
              <a:ea typeface="DM Sans"/>
              <a:cs typeface="DM Sans"/>
              <a:sym typeface="DM Sans"/>
            </a:endParaRPr>
          </a:p>
        </p:txBody>
      </p:sp>
      <p:pic>
        <p:nvPicPr>
          <p:cNvPr id="169" name="Google Shape;169;p27"/>
          <p:cNvPicPr preferRelativeResize="0"/>
          <p:nvPr/>
        </p:nvPicPr>
        <p:blipFill rotWithShape="1">
          <a:blip r:embed="rId4">
            <a:alphaModFix/>
          </a:blip>
          <a:srcRect b="0" l="0" r="0" t="0"/>
          <a:stretch/>
        </p:blipFill>
        <p:spPr>
          <a:xfrm>
            <a:off x="5758424" y="1965137"/>
            <a:ext cx="1920076" cy="192001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nvSpPr>
        <p:spPr>
          <a:xfrm>
            <a:off x="457725" y="1071050"/>
            <a:ext cx="5300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Errores semánticos</a:t>
            </a:r>
            <a:endParaRPr b="1" i="0" sz="4000" u="none" cap="none" strike="noStrike">
              <a:solidFill>
                <a:schemeClr val="dk1"/>
              </a:solidFill>
              <a:latin typeface="DM Sans"/>
              <a:ea typeface="DM Sans"/>
              <a:cs typeface="DM Sans"/>
              <a:sym typeface="DM Sans"/>
            </a:endParaRPr>
          </a:p>
        </p:txBody>
      </p:sp>
      <p:sp>
        <p:nvSpPr>
          <p:cNvPr id="175" name="Google Shape;175;p28"/>
          <p:cNvSpPr txBox="1"/>
          <p:nvPr/>
        </p:nvSpPr>
        <p:spPr>
          <a:xfrm>
            <a:off x="457725" y="2211625"/>
            <a:ext cx="47301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La mejor forma de prevenirlos es programando mucho y aprendiendo de tus propios fallos, </a:t>
            </a:r>
            <a:r>
              <a:rPr lang="es" sz="1350">
                <a:highlight>
                  <a:schemeClr val="accent4"/>
                </a:highlight>
                <a:latin typeface="DM Sans"/>
                <a:ea typeface="DM Sans"/>
                <a:cs typeface="DM Sans"/>
                <a:sym typeface="DM Sans"/>
              </a:rPr>
              <a:t>la experiencia es la clave</a:t>
            </a:r>
            <a:r>
              <a:rPr lang="es" sz="1350">
                <a:latin typeface="DM Sans"/>
                <a:ea typeface="DM Sans"/>
                <a:cs typeface="DM Sans"/>
                <a:sym typeface="DM Sans"/>
              </a:rPr>
              <a:t>. Veamos a continuación algunos ejemplos. </a:t>
            </a:r>
            <a:endParaRPr sz="1350">
              <a:latin typeface="DM Sans"/>
              <a:ea typeface="DM Sans"/>
              <a:cs typeface="DM Sans"/>
              <a:sym typeface="DM Sans"/>
            </a:endParaRPr>
          </a:p>
        </p:txBody>
      </p:sp>
      <p:sp>
        <p:nvSpPr>
          <p:cNvPr id="176" name="Google Shape;176;p28"/>
          <p:cNvSpPr txBox="1"/>
          <p:nvPr/>
        </p:nvSpPr>
        <p:spPr>
          <a:xfrm>
            <a:off x="76200" y="4775375"/>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100"/>
              <a:buFont typeface="Arial"/>
              <a:buNone/>
            </a:pPr>
            <a:r>
              <a:rPr b="1" i="0" lang="es" sz="1100" u="none" cap="none" strike="noStrike">
                <a:solidFill>
                  <a:srgbClr val="000000"/>
                </a:solidFill>
                <a:latin typeface="DM Sans"/>
                <a:ea typeface="DM Sans"/>
                <a:cs typeface="DM Sans"/>
                <a:sym typeface="DM Sans"/>
              </a:rPr>
              <a:t>Fuente</a:t>
            </a:r>
            <a:r>
              <a:rPr i="0" lang="es" sz="1100" u="none" cap="none" strike="noStrike">
                <a:solidFill>
                  <a:srgbClr val="000000"/>
                </a:solidFill>
                <a:latin typeface="DM Sans"/>
                <a:ea typeface="DM Sans"/>
                <a:cs typeface="DM Sans"/>
                <a:sym typeface="DM Sans"/>
              </a:rPr>
              <a:t>: </a:t>
            </a:r>
            <a:r>
              <a:rPr i="0" lang="es" sz="1100" u="sng" cap="none" strike="noStrike">
                <a:solidFill>
                  <a:srgbClr val="0563C1"/>
                </a:solidFill>
                <a:latin typeface="DM Sans"/>
                <a:ea typeface="DM Sans"/>
                <a:cs typeface="DM Sans"/>
                <a:sym typeface="DM Sans"/>
                <a:hlinkClick r:id="rId3">
                  <a:extLst>
                    <a:ext uri="{A12FA001-AC4F-418D-AE19-62706E023703}">
                      <ahyp:hlinkClr val="tx"/>
                    </a:ext>
                  </a:extLst>
                </a:hlinkClick>
              </a:rPr>
              <a:t>EntrenamientoPython</a:t>
            </a:r>
            <a:endParaRPr i="0" sz="1100" u="none" cap="none" strike="noStrike">
              <a:solidFill>
                <a:srgbClr val="000000"/>
              </a:solidFill>
              <a:latin typeface="DM Sans"/>
              <a:ea typeface="DM Sans"/>
              <a:cs typeface="DM Sans"/>
              <a:sym typeface="DM Sans"/>
            </a:endParaRPr>
          </a:p>
        </p:txBody>
      </p:sp>
      <p:pic>
        <p:nvPicPr>
          <p:cNvPr id="177" name="Google Shape;177;p28"/>
          <p:cNvPicPr preferRelativeResize="0"/>
          <p:nvPr/>
        </p:nvPicPr>
        <p:blipFill rotWithShape="1">
          <a:blip r:embed="rId4">
            <a:alphaModFix/>
          </a:blip>
          <a:srcRect b="0" l="0" r="0" t="0"/>
          <a:stretch/>
        </p:blipFill>
        <p:spPr>
          <a:xfrm>
            <a:off x="5857450" y="1809950"/>
            <a:ext cx="2064026" cy="20640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Errores semánticos</a:t>
            </a:r>
            <a:endParaRPr b="1" i="0" sz="3500" u="none" cap="none" strike="noStrike">
              <a:solidFill>
                <a:schemeClr val="lt1"/>
              </a:solidFill>
              <a:latin typeface="DM Sans"/>
              <a:ea typeface="DM Sans"/>
              <a:cs typeface="DM Sans"/>
              <a:sym typeface="DM Sans"/>
            </a:endParaRPr>
          </a:p>
        </p:txBody>
      </p:sp>
      <p:grpSp>
        <p:nvGrpSpPr>
          <p:cNvPr id="184" name="Google Shape;184;p29"/>
          <p:cNvGrpSpPr/>
          <p:nvPr/>
        </p:nvGrpSpPr>
        <p:grpSpPr>
          <a:xfrm>
            <a:off x="8212626" y="215723"/>
            <a:ext cx="738900" cy="738900"/>
            <a:chOff x="473351" y="619523"/>
            <a:chExt cx="738900" cy="738900"/>
          </a:xfrm>
        </p:grpSpPr>
        <p:sp>
          <p:nvSpPr>
            <p:cNvPr id="185" name="Google Shape;185;p2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6" name="Google Shape;186;p2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187" name="Google Shape;187;p29"/>
          <p:cNvSpPr txBox="1"/>
          <p:nvPr/>
        </p:nvSpPr>
        <p:spPr>
          <a:xfrm>
            <a:off x="959975" y="1373375"/>
            <a:ext cx="39798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600"/>
              <a:buFont typeface="Arial"/>
              <a:buNone/>
            </a:pPr>
            <a:r>
              <a:rPr lang="es" sz="1350">
                <a:solidFill>
                  <a:srgbClr val="770000"/>
                </a:solidFill>
                <a:highlight>
                  <a:srgbClr val="EAFF6A"/>
                </a:highlight>
                <a:latin typeface="DM Sans"/>
                <a:ea typeface="DM Sans"/>
                <a:cs typeface="DM Sans"/>
                <a:sym typeface="DM Sans"/>
              </a:rPr>
              <a:t>&gt;&gt;&gt;</a:t>
            </a:r>
            <a:r>
              <a:rPr lang="es" sz="1350">
                <a:solidFill>
                  <a:schemeClr val="dk1"/>
                </a:solidFill>
                <a:highlight>
                  <a:srgbClr val="EAFF6A"/>
                </a:highlight>
                <a:latin typeface="DM Sans"/>
                <a:ea typeface="DM Sans"/>
                <a:cs typeface="DM Sans"/>
                <a:sym typeface="DM Sans"/>
              </a:rPr>
              <a:t> lista = []</a:t>
            </a:r>
            <a:endParaRPr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600"/>
              <a:buFont typeface="Arial"/>
              <a:buNone/>
            </a:pPr>
            <a:r>
              <a:rPr lang="es" sz="1350">
                <a:solidFill>
                  <a:srgbClr val="770000"/>
                </a:solidFill>
                <a:highlight>
                  <a:srgbClr val="EAFF6A"/>
                </a:highlight>
                <a:latin typeface="DM Sans"/>
                <a:ea typeface="DM Sans"/>
                <a:cs typeface="DM Sans"/>
                <a:sym typeface="DM Sans"/>
              </a:rPr>
              <a:t>&gt;&gt;&gt;</a:t>
            </a:r>
            <a:r>
              <a:rPr lang="es" sz="1350">
                <a:solidFill>
                  <a:schemeClr val="dk1"/>
                </a:solidFill>
                <a:highlight>
                  <a:srgbClr val="EAFF6A"/>
                </a:highlight>
                <a:latin typeface="DM Sans"/>
                <a:ea typeface="DM Sans"/>
                <a:cs typeface="DM Sans"/>
                <a:sym typeface="DM Sans"/>
              </a:rPr>
              <a:t> lista.</a:t>
            </a:r>
            <a:r>
              <a:rPr lang="es" sz="1350">
                <a:solidFill>
                  <a:srgbClr val="303F9F"/>
                </a:solidFill>
                <a:highlight>
                  <a:srgbClr val="EAFF6A"/>
                </a:highlight>
                <a:latin typeface="DM Sans"/>
                <a:ea typeface="DM Sans"/>
                <a:cs typeface="DM Sans"/>
                <a:sym typeface="DM Sans"/>
              </a:rPr>
              <a:t>pop</a:t>
            </a:r>
            <a:r>
              <a:rPr lang="es" sz="1350">
                <a:solidFill>
                  <a:schemeClr val="dk1"/>
                </a:solidFill>
                <a:highlight>
                  <a:srgbClr val="EAFF6A"/>
                </a:highlight>
                <a:latin typeface="DM Sans"/>
                <a:ea typeface="DM Sans"/>
                <a:cs typeface="DM Sans"/>
                <a:sym typeface="DM Sans"/>
              </a:rPr>
              <a:t>()</a:t>
            </a:r>
            <a:endParaRPr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600"/>
              <a:buFont typeface="Arial"/>
              <a:buNone/>
            </a:pPr>
            <a:r>
              <a:rPr lang="es" sz="1350">
                <a:solidFill>
                  <a:srgbClr val="FF0000"/>
                </a:solidFill>
                <a:latin typeface="DM Sans"/>
                <a:ea typeface="DM Sans"/>
                <a:cs typeface="DM Sans"/>
                <a:sym typeface="DM Sans"/>
              </a:rPr>
              <a:t>&lt;ipython-input-6-9e6f3717293a&gt; in &lt;module&gt;()</a:t>
            </a:r>
            <a:endParaRPr sz="1350">
              <a:solidFill>
                <a:srgbClr val="FF0000"/>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600"/>
              <a:buFont typeface="Arial"/>
              <a:buNone/>
            </a:pPr>
            <a:r>
              <a:rPr lang="es" sz="1350">
                <a:solidFill>
                  <a:srgbClr val="FF0000"/>
                </a:solidFill>
                <a:latin typeface="DM Sans"/>
                <a:ea typeface="DM Sans"/>
                <a:cs typeface="DM Sans"/>
                <a:sym typeface="DM Sans"/>
              </a:rPr>
              <a:t>----&gt; 1 l.pop()</a:t>
            </a:r>
            <a:endParaRPr sz="1350">
              <a:solidFill>
                <a:srgbClr val="FF0000"/>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600"/>
              <a:buFont typeface="Arial"/>
              <a:buNone/>
            </a:pPr>
            <a:r>
              <a:t/>
            </a:r>
            <a:endParaRPr sz="1350">
              <a:solidFill>
                <a:srgbClr val="FF0000"/>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600"/>
              <a:buFont typeface="Arial"/>
              <a:buNone/>
            </a:pPr>
            <a:r>
              <a:rPr lang="es" sz="1350">
                <a:solidFill>
                  <a:srgbClr val="FF0000"/>
                </a:solidFill>
                <a:latin typeface="DM Sans"/>
                <a:ea typeface="DM Sans"/>
                <a:cs typeface="DM Sans"/>
                <a:sym typeface="DM Sans"/>
              </a:rPr>
              <a:t>IndexError: pop from empty list</a:t>
            </a:r>
            <a:endParaRPr sz="1350">
              <a:solidFill>
                <a:schemeClr val="dk1"/>
              </a:solidFill>
              <a:latin typeface="DM Sans"/>
              <a:ea typeface="DM Sans"/>
              <a:cs typeface="DM Sans"/>
              <a:sym typeface="DM Sans"/>
            </a:endParaRPr>
          </a:p>
        </p:txBody>
      </p:sp>
      <p:sp>
        <p:nvSpPr>
          <p:cNvPr id="188" name="Google Shape;188;p29"/>
          <p:cNvSpPr txBox="1"/>
          <p:nvPr/>
        </p:nvSpPr>
        <p:spPr>
          <a:xfrm>
            <a:off x="76200" y="4772725"/>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1" i="0" lang="es" sz="1100" u="none" cap="none" strike="noStrike">
                <a:solidFill>
                  <a:srgbClr val="000000"/>
                </a:solidFill>
                <a:latin typeface="DM Sans"/>
                <a:ea typeface="DM Sans"/>
                <a:cs typeface="DM Sans"/>
                <a:sym typeface="DM Sans"/>
              </a:rPr>
              <a:t>Fuente</a:t>
            </a:r>
            <a:r>
              <a:rPr i="0" lang="es" sz="1100" u="none" cap="none" strike="noStrike">
                <a:solidFill>
                  <a:srgbClr val="000000"/>
                </a:solidFill>
                <a:latin typeface="DM Sans"/>
                <a:ea typeface="DM Sans"/>
                <a:cs typeface="DM Sans"/>
                <a:sym typeface="DM Sans"/>
              </a:rPr>
              <a:t>: </a:t>
            </a:r>
            <a:r>
              <a:rPr i="0" lang="es" sz="1100" u="sng" cap="none" strike="noStrike">
                <a:solidFill>
                  <a:srgbClr val="0563C1"/>
                </a:solidFill>
                <a:latin typeface="DM Sans"/>
                <a:ea typeface="DM Sans"/>
                <a:cs typeface="DM Sans"/>
                <a:sym typeface="DM Sans"/>
                <a:hlinkClick r:id="rId4">
                  <a:extLst>
                    <a:ext uri="{A12FA001-AC4F-418D-AE19-62706E023703}">
                      <ahyp:hlinkClr val="tx"/>
                    </a:ext>
                  </a:extLst>
                </a:hlinkClick>
              </a:rPr>
              <a:t>EntrenamientoPython</a:t>
            </a:r>
            <a:endParaRPr i="0" sz="1100" u="none" cap="none" strike="noStrike">
              <a:solidFill>
                <a:srgbClr val="000000"/>
              </a:solidFill>
              <a:latin typeface="DM Sans"/>
              <a:ea typeface="DM Sans"/>
              <a:cs typeface="DM Sans"/>
              <a:sym typeface="DM Sans"/>
            </a:endParaRPr>
          </a:p>
        </p:txBody>
      </p:sp>
      <p:sp>
        <p:nvSpPr>
          <p:cNvPr id="189" name="Google Shape;189;p29"/>
          <p:cNvSpPr txBox="1"/>
          <p:nvPr/>
        </p:nvSpPr>
        <p:spPr>
          <a:xfrm>
            <a:off x="5212625" y="1934650"/>
            <a:ext cx="30000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Si intentamos sacar un elemento de una lista vacía, algo que no tiene mucho sentido, el programa dará fallo de tipo </a:t>
            </a:r>
            <a:r>
              <a:rPr lang="es" sz="1350">
                <a:solidFill>
                  <a:schemeClr val="dk1"/>
                </a:solidFill>
                <a:highlight>
                  <a:schemeClr val="accent4"/>
                </a:highlight>
                <a:latin typeface="DM Sans"/>
                <a:ea typeface="DM Sans"/>
                <a:cs typeface="DM Sans"/>
                <a:sym typeface="DM Sans"/>
              </a:rPr>
              <a:t>IndexError</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Esta situación </a:t>
            </a:r>
            <a:r>
              <a:rPr lang="es" sz="1350">
                <a:solidFill>
                  <a:schemeClr val="dk1"/>
                </a:solidFill>
                <a:highlight>
                  <a:schemeClr val="accent4"/>
                </a:highlight>
                <a:latin typeface="DM Sans"/>
                <a:ea typeface="DM Sans"/>
                <a:cs typeface="DM Sans"/>
                <a:sym typeface="DM Sans"/>
              </a:rPr>
              <a:t>ocurre sólo durante la ejecución del programa</a:t>
            </a:r>
            <a:r>
              <a:rPr lang="es" sz="1350">
                <a:solidFill>
                  <a:schemeClr val="dk1"/>
                </a:solidFill>
                <a:latin typeface="DM Sans"/>
                <a:ea typeface="DM Sans"/>
                <a:cs typeface="DM Sans"/>
                <a:sym typeface="DM Sans"/>
              </a:rPr>
              <a:t>, por lo que los editores no lo detectarán:</a:t>
            </a:r>
            <a:endParaRPr/>
          </a:p>
        </p:txBody>
      </p:sp>
      <p:sp>
        <p:nvSpPr>
          <p:cNvPr id="190" name="Google Shape;190;p29"/>
          <p:cNvSpPr txBox="1"/>
          <p:nvPr/>
        </p:nvSpPr>
        <p:spPr>
          <a:xfrm>
            <a:off x="914225" y="1832375"/>
            <a:ext cx="4207800" cy="17682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t/>
            </a:r>
            <a:endParaRPr i="0" sz="1350" u="none" cap="none" strike="noStrike">
              <a:solidFill>
                <a:srgbClr val="FF0000"/>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3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Errores semánticos</a:t>
            </a:r>
            <a:endParaRPr b="1" i="0" sz="3500" u="none" cap="none" strike="noStrike">
              <a:solidFill>
                <a:schemeClr val="lt1"/>
              </a:solidFill>
              <a:latin typeface="DM Sans"/>
              <a:ea typeface="DM Sans"/>
              <a:cs typeface="DM Sans"/>
              <a:sym typeface="DM Sans"/>
            </a:endParaRPr>
          </a:p>
        </p:txBody>
      </p:sp>
      <p:grpSp>
        <p:nvGrpSpPr>
          <p:cNvPr id="197" name="Google Shape;197;p30"/>
          <p:cNvGrpSpPr/>
          <p:nvPr/>
        </p:nvGrpSpPr>
        <p:grpSpPr>
          <a:xfrm>
            <a:off x="8212626" y="215723"/>
            <a:ext cx="738900" cy="738900"/>
            <a:chOff x="473351" y="619523"/>
            <a:chExt cx="738900" cy="738900"/>
          </a:xfrm>
        </p:grpSpPr>
        <p:sp>
          <p:nvSpPr>
            <p:cNvPr id="198" name="Google Shape;198;p3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9" name="Google Shape;199;p3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00" name="Google Shape;200;p30"/>
          <p:cNvSpPr txBox="1"/>
          <p:nvPr/>
        </p:nvSpPr>
        <p:spPr>
          <a:xfrm>
            <a:off x="1461300" y="2293150"/>
            <a:ext cx="26190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sz="1350">
                <a:solidFill>
                  <a:srgbClr val="770000"/>
                </a:solidFill>
                <a:highlight>
                  <a:srgbClr val="EAFF6A"/>
                </a:highlight>
                <a:latin typeface="DM Sans"/>
                <a:ea typeface="DM Sans"/>
                <a:cs typeface="DM Sans"/>
                <a:sym typeface="DM Sans"/>
              </a:rPr>
              <a:t>&gt;&gt;&gt; lista = []</a:t>
            </a:r>
            <a:endParaRPr sz="1350">
              <a:solidFill>
                <a:srgbClr val="770000"/>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sz="1350">
                <a:solidFill>
                  <a:srgbClr val="770000"/>
                </a:solidFill>
                <a:highlight>
                  <a:srgbClr val="EAFF6A"/>
                </a:highlight>
                <a:latin typeface="DM Sans"/>
                <a:ea typeface="DM Sans"/>
                <a:cs typeface="DM Sans"/>
                <a:sym typeface="DM Sans"/>
              </a:rPr>
              <a:t>&gt;&gt;&gt; if len(lista) &gt; 0:</a:t>
            </a:r>
            <a:endParaRPr sz="1350">
              <a:solidFill>
                <a:srgbClr val="770000"/>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rPr lang="es" sz="1350">
                <a:solidFill>
                  <a:srgbClr val="770000"/>
                </a:solidFill>
                <a:highlight>
                  <a:srgbClr val="EAFF6A"/>
                </a:highlight>
                <a:latin typeface="DM Sans"/>
                <a:ea typeface="DM Sans"/>
                <a:cs typeface="DM Sans"/>
                <a:sym typeface="DM Sans"/>
              </a:rPr>
              <a:t>lista.pop()</a:t>
            </a:r>
            <a:endParaRPr sz="1350">
              <a:solidFill>
                <a:srgbClr val="770000"/>
              </a:solidFill>
              <a:highlight>
                <a:srgbClr val="EAFF6A"/>
              </a:highlight>
              <a:latin typeface="DM Sans"/>
              <a:ea typeface="DM Sans"/>
              <a:cs typeface="DM Sans"/>
              <a:sym typeface="DM Sans"/>
            </a:endParaRPr>
          </a:p>
        </p:txBody>
      </p:sp>
      <p:sp>
        <p:nvSpPr>
          <p:cNvPr id="201" name="Google Shape;201;p30"/>
          <p:cNvSpPr txBox="1"/>
          <p:nvPr/>
        </p:nvSpPr>
        <p:spPr>
          <a:xfrm>
            <a:off x="76200" y="4772725"/>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1" i="0" lang="es" sz="1100" u="none" cap="none" strike="noStrike">
                <a:solidFill>
                  <a:srgbClr val="000000"/>
                </a:solidFill>
                <a:latin typeface="DM Sans"/>
                <a:ea typeface="DM Sans"/>
                <a:cs typeface="DM Sans"/>
                <a:sym typeface="DM Sans"/>
              </a:rPr>
              <a:t>Fuente</a:t>
            </a:r>
            <a:r>
              <a:rPr i="0" lang="es" sz="1100" u="none" cap="none" strike="noStrike">
                <a:solidFill>
                  <a:srgbClr val="000000"/>
                </a:solidFill>
                <a:latin typeface="DM Sans"/>
                <a:ea typeface="DM Sans"/>
                <a:cs typeface="DM Sans"/>
                <a:sym typeface="DM Sans"/>
              </a:rPr>
              <a:t>: </a:t>
            </a:r>
            <a:r>
              <a:rPr i="0" lang="es" sz="1100" u="sng" cap="none" strike="noStrike">
                <a:solidFill>
                  <a:srgbClr val="0563C1"/>
                </a:solidFill>
                <a:latin typeface="DM Sans"/>
                <a:ea typeface="DM Sans"/>
                <a:cs typeface="DM Sans"/>
                <a:sym typeface="DM Sans"/>
                <a:hlinkClick r:id="rId4">
                  <a:extLst>
                    <a:ext uri="{A12FA001-AC4F-418D-AE19-62706E023703}">
                      <ahyp:hlinkClr val="tx"/>
                    </a:ext>
                  </a:extLst>
                </a:hlinkClick>
              </a:rPr>
              <a:t>EntrenamientoPython</a:t>
            </a:r>
            <a:endParaRPr i="0" sz="1100" u="none" cap="none" strike="noStrike">
              <a:solidFill>
                <a:srgbClr val="000000"/>
              </a:solidFill>
              <a:latin typeface="DM Sans"/>
              <a:ea typeface="DM Sans"/>
              <a:cs typeface="DM Sans"/>
              <a:sym typeface="DM Sans"/>
            </a:endParaRPr>
          </a:p>
        </p:txBody>
      </p:sp>
      <p:sp>
        <p:nvSpPr>
          <p:cNvPr id="202" name="Google Shape;202;p30"/>
          <p:cNvSpPr txBox="1"/>
          <p:nvPr/>
        </p:nvSpPr>
        <p:spPr>
          <a:xfrm>
            <a:off x="4974450" y="2173750"/>
            <a:ext cx="30000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Para prevenir el error deberíamos </a:t>
            </a:r>
            <a:r>
              <a:rPr lang="es" sz="1350">
                <a:solidFill>
                  <a:schemeClr val="dk1"/>
                </a:solidFill>
                <a:highlight>
                  <a:schemeClr val="accent4"/>
                </a:highlight>
                <a:latin typeface="DM Sans"/>
                <a:ea typeface="DM Sans"/>
                <a:cs typeface="DM Sans"/>
                <a:sym typeface="DM Sans"/>
              </a:rPr>
              <a:t>comprobar que una lista tenga como mínimo un elemento antes de intentar sacarlo</a:t>
            </a:r>
            <a:r>
              <a:rPr lang="es" sz="1350">
                <a:solidFill>
                  <a:schemeClr val="dk1"/>
                </a:solidFill>
                <a:latin typeface="DM Sans"/>
                <a:ea typeface="DM Sans"/>
                <a:cs typeface="DM Sans"/>
                <a:sym typeface="DM Sans"/>
              </a:rPr>
              <a:t>, algo factible utilizando la función </a:t>
            </a:r>
            <a:r>
              <a:rPr lang="es" sz="1350">
                <a:solidFill>
                  <a:schemeClr val="dk1"/>
                </a:solidFill>
                <a:highlight>
                  <a:schemeClr val="accent4"/>
                </a:highlight>
                <a:latin typeface="DM Sans"/>
                <a:ea typeface="DM Sans"/>
                <a:cs typeface="DM Sans"/>
                <a:sym typeface="DM Sans"/>
              </a:rPr>
              <a:t>len()</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p:txBody>
      </p:sp>
      <p:sp>
        <p:nvSpPr>
          <p:cNvPr id="203" name="Google Shape;203;p30"/>
          <p:cNvSpPr/>
          <p:nvPr/>
        </p:nvSpPr>
        <p:spPr>
          <a:xfrm>
            <a:off x="1318025" y="2226400"/>
            <a:ext cx="1907400" cy="12429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Errores semánticos</a:t>
            </a:r>
            <a:endParaRPr b="1" i="0" sz="3500" u="none" cap="none" strike="noStrike">
              <a:solidFill>
                <a:schemeClr val="lt1"/>
              </a:solidFill>
              <a:latin typeface="DM Sans"/>
              <a:ea typeface="DM Sans"/>
              <a:cs typeface="DM Sans"/>
              <a:sym typeface="DM Sans"/>
            </a:endParaRPr>
          </a:p>
        </p:txBody>
      </p:sp>
      <p:grpSp>
        <p:nvGrpSpPr>
          <p:cNvPr id="210" name="Google Shape;210;p31"/>
          <p:cNvGrpSpPr/>
          <p:nvPr/>
        </p:nvGrpSpPr>
        <p:grpSpPr>
          <a:xfrm>
            <a:off x="8212626" y="215723"/>
            <a:ext cx="738900" cy="738900"/>
            <a:chOff x="473351" y="619523"/>
            <a:chExt cx="738900" cy="738900"/>
          </a:xfrm>
        </p:grpSpPr>
        <p:sp>
          <p:nvSpPr>
            <p:cNvPr id="211" name="Google Shape;211;p3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3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13" name="Google Shape;213;p31"/>
          <p:cNvSpPr txBox="1"/>
          <p:nvPr/>
        </p:nvSpPr>
        <p:spPr>
          <a:xfrm>
            <a:off x="959975" y="1373375"/>
            <a:ext cx="71721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Cuando leemos un valor con la función</a:t>
            </a:r>
            <a:r>
              <a:rPr lang="es" sz="1350">
                <a:solidFill>
                  <a:schemeClr val="dk1"/>
                </a:solidFill>
                <a:highlight>
                  <a:schemeClr val="accent4"/>
                </a:highlight>
                <a:latin typeface="DM Sans"/>
                <a:ea typeface="DM Sans"/>
                <a:cs typeface="DM Sans"/>
                <a:sym typeface="DM Sans"/>
              </a:rPr>
              <a:t> input(),</a:t>
            </a:r>
            <a:r>
              <a:rPr lang="es" sz="1350">
                <a:solidFill>
                  <a:schemeClr val="dk1"/>
                </a:solidFill>
                <a:latin typeface="DM Sans"/>
                <a:ea typeface="DM Sans"/>
                <a:cs typeface="DM Sans"/>
                <a:sym typeface="DM Sans"/>
              </a:rPr>
              <a:t> éste siempre se obtendrá como una cadena de caracteres. </a:t>
            </a:r>
            <a:r>
              <a:rPr lang="es" sz="1350">
                <a:solidFill>
                  <a:schemeClr val="dk1"/>
                </a:solidFill>
                <a:highlight>
                  <a:schemeClr val="accent4"/>
                </a:highlight>
                <a:latin typeface="DM Sans"/>
                <a:ea typeface="DM Sans"/>
                <a:cs typeface="DM Sans"/>
                <a:sym typeface="DM Sans"/>
              </a:rPr>
              <a:t>Si intentamos operarlo directamente con otros números tendremos un fallo TypeError</a:t>
            </a:r>
            <a:r>
              <a:rPr lang="es" sz="1350">
                <a:solidFill>
                  <a:schemeClr val="dk1"/>
                </a:solidFill>
                <a:latin typeface="DM Sans"/>
                <a:ea typeface="DM Sans"/>
                <a:cs typeface="DM Sans"/>
                <a:sym typeface="DM Sans"/>
              </a:rPr>
              <a:t> que tampoco detectan los editores de código:</a:t>
            </a:r>
            <a:endParaRPr sz="1350">
              <a:solidFill>
                <a:srgbClr val="770000"/>
              </a:solidFill>
              <a:highlight>
                <a:schemeClr val="lt1"/>
              </a:highlight>
              <a:latin typeface="DM Sans"/>
              <a:ea typeface="DM Sans"/>
              <a:cs typeface="DM Sans"/>
              <a:sym typeface="DM Sans"/>
            </a:endParaRPr>
          </a:p>
        </p:txBody>
      </p:sp>
      <p:sp>
        <p:nvSpPr>
          <p:cNvPr id="214" name="Google Shape;214;p31"/>
          <p:cNvSpPr txBox="1"/>
          <p:nvPr/>
        </p:nvSpPr>
        <p:spPr>
          <a:xfrm>
            <a:off x="76200" y="4772725"/>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1" i="0" lang="es" sz="1100" u="none" cap="none" strike="noStrike">
                <a:solidFill>
                  <a:srgbClr val="000000"/>
                </a:solidFill>
                <a:latin typeface="DM Sans"/>
                <a:ea typeface="DM Sans"/>
                <a:cs typeface="DM Sans"/>
                <a:sym typeface="DM Sans"/>
              </a:rPr>
              <a:t>Fuente</a:t>
            </a:r>
            <a:r>
              <a:rPr i="0" lang="es" sz="1100" u="none" cap="none" strike="noStrike">
                <a:solidFill>
                  <a:srgbClr val="000000"/>
                </a:solidFill>
                <a:latin typeface="DM Sans"/>
                <a:ea typeface="DM Sans"/>
                <a:cs typeface="DM Sans"/>
                <a:sym typeface="DM Sans"/>
              </a:rPr>
              <a:t>: </a:t>
            </a:r>
            <a:r>
              <a:rPr i="0" lang="es" sz="1100" u="sng" cap="none" strike="noStrike">
                <a:solidFill>
                  <a:srgbClr val="0563C1"/>
                </a:solidFill>
                <a:latin typeface="DM Sans"/>
                <a:ea typeface="DM Sans"/>
                <a:cs typeface="DM Sans"/>
                <a:sym typeface="DM Sans"/>
                <a:hlinkClick r:id="rId4">
                  <a:extLst>
                    <a:ext uri="{A12FA001-AC4F-418D-AE19-62706E023703}">
                      <ahyp:hlinkClr val="tx"/>
                    </a:ext>
                  </a:extLst>
                </a:hlinkClick>
              </a:rPr>
              <a:t>EntrenamientoPython</a:t>
            </a:r>
            <a:endParaRPr i="0" sz="1100" u="none" cap="none" strike="noStrike">
              <a:solidFill>
                <a:srgbClr val="000000"/>
              </a:solidFill>
              <a:latin typeface="DM Sans"/>
              <a:ea typeface="DM Sans"/>
              <a:cs typeface="DM Sans"/>
              <a:sym typeface="DM Sans"/>
            </a:endParaRPr>
          </a:p>
        </p:txBody>
      </p:sp>
      <p:pic>
        <p:nvPicPr>
          <p:cNvPr id="215" name="Google Shape;215;p31"/>
          <p:cNvPicPr preferRelativeResize="0"/>
          <p:nvPr/>
        </p:nvPicPr>
        <p:blipFill rotWithShape="1">
          <a:blip r:embed="rId5">
            <a:alphaModFix/>
          </a:blip>
          <a:srcRect b="0" l="0" r="0" t="0"/>
          <a:stretch/>
        </p:blipFill>
        <p:spPr>
          <a:xfrm>
            <a:off x="2191350" y="2537975"/>
            <a:ext cx="4863206" cy="1758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Errores semánticos</a:t>
            </a:r>
            <a:endParaRPr b="1" i="0" sz="3500" u="none" cap="none" strike="noStrike">
              <a:solidFill>
                <a:schemeClr val="lt1"/>
              </a:solidFill>
              <a:latin typeface="DM Sans"/>
              <a:ea typeface="DM Sans"/>
              <a:cs typeface="DM Sans"/>
              <a:sym typeface="DM Sans"/>
            </a:endParaRPr>
          </a:p>
        </p:txBody>
      </p:sp>
      <p:grpSp>
        <p:nvGrpSpPr>
          <p:cNvPr id="222" name="Google Shape;222;p32"/>
          <p:cNvGrpSpPr/>
          <p:nvPr/>
        </p:nvGrpSpPr>
        <p:grpSpPr>
          <a:xfrm>
            <a:off x="8212626" y="215723"/>
            <a:ext cx="738900" cy="738900"/>
            <a:chOff x="473351" y="619523"/>
            <a:chExt cx="738900" cy="738900"/>
          </a:xfrm>
        </p:grpSpPr>
        <p:sp>
          <p:nvSpPr>
            <p:cNvPr id="223" name="Google Shape;223;p3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4" name="Google Shape;224;p3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25" name="Google Shape;225;p32"/>
          <p:cNvSpPr txBox="1"/>
          <p:nvPr/>
        </p:nvSpPr>
        <p:spPr>
          <a:xfrm>
            <a:off x="959975" y="2464600"/>
            <a:ext cx="38727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rgbClr val="770000"/>
                </a:solidFill>
                <a:highlight>
                  <a:srgbClr val="EAFF6A"/>
                </a:highlight>
                <a:latin typeface="DM Sans"/>
                <a:ea typeface="DM Sans"/>
                <a:cs typeface="DM Sans"/>
                <a:sym typeface="DM Sans"/>
              </a:rPr>
              <a:t>&gt;&gt;&gt;</a:t>
            </a:r>
            <a:r>
              <a:rPr lang="es" sz="1350">
                <a:solidFill>
                  <a:schemeClr val="dk1"/>
                </a:solidFill>
                <a:highlight>
                  <a:srgbClr val="EAFF6A"/>
                </a:highlight>
                <a:latin typeface="DM Sans"/>
                <a:ea typeface="DM Sans"/>
                <a:cs typeface="DM Sans"/>
                <a:sym typeface="DM Sans"/>
              </a:rPr>
              <a:t> n = float(input("Introduce un número: "))</a:t>
            </a:r>
            <a:endParaRPr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rPr lang="es" sz="1350">
                <a:solidFill>
                  <a:srgbClr val="770000"/>
                </a:solidFill>
                <a:highlight>
                  <a:srgbClr val="EAFF6A"/>
                </a:highlight>
                <a:latin typeface="DM Sans"/>
                <a:ea typeface="DM Sans"/>
                <a:cs typeface="DM Sans"/>
                <a:sym typeface="DM Sans"/>
              </a:rPr>
              <a:t>&gt;&gt;&gt;</a:t>
            </a:r>
            <a:r>
              <a:rPr lang="es" sz="1350">
                <a:solidFill>
                  <a:schemeClr val="dk1"/>
                </a:solidFill>
                <a:highlight>
                  <a:srgbClr val="EAFF6A"/>
                </a:highlight>
                <a:latin typeface="DM Sans"/>
                <a:ea typeface="DM Sans"/>
                <a:cs typeface="DM Sans"/>
                <a:sym typeface="DM Sans"/>
              </a:rPr>
              <a:t> m = 4</a:t>
            </a:r>
            <a:endParaRPr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rPr lang="es" sz="1350">
                <a:solidFill>
                  <a:srgbClr val="770000"/>
                </a:solidFill>
                <a:highlight>
                  <a:srgbClr val="EAFF6A"/>
                </a:highlight>
                <a:latin typeface="DM Sans"/>
                <a:ea typeface="DM Sans"/>
                <a:cs typeface="DM Sans"/>
                <a:sym typeface="DM Sans"/>
              </a:rPr>
              <a:t>&gt;&gt;&gt;</a:t>
            </a:r>
            <a:r>
              <a:rPr lang="es" sz="1350">
                <a:solidFill>
                  <a:schemeClr val="dk1"/>
                </a:solidFill>
                <a:highlight>
                  <a:srgbClr val="EAFF6A"/>
                </a:highlight>
                <a:latin typeface="DM Sans"/>
                <a:ea typeface="DM Sans"/>
                <a:cs typeface="DM Sans"/>
                <a:sym typeface="DM Sans"/>
              </a:rPr>
              <a:t> </a:t>
            </a:r>
            <a:r>
              <a:rPr lang="es" sz="1350">
                <a:solidFill>
                  <a:srgbClr val="0D904F"/>
                </a:solidFill>
                <a:highlight>
                  <a:srgbClr val="EAFF6A"/>
                </a:highlight>
                <a:latin typeface="DM Sans"/>
                <a:ea typeface="DM Sans"/>
                <a:cs typeface="DM Sans"/>
                <a:sym typeface="DM Sans"/>
              </a:rPr>
              <a:t>print</a:t>
            </a:r>
            <a:r>
              <a:rPr lang="es" sz="1350">
                <a:solidFill>
                  <a:schemeClr val="dk1"/>
                </a:solidFill>
                <a:highlight>
                  <a:srgbClr val="EAFF6A"/>
                </a:highlight>
                <a:latin typeface="DM Sans"/>
                <a:ea typeface="DM Sans"/>
                <a:cs typeface="DM Sans"/>
                <a:sym typeface="DM Sans"/>
              </a:rPr>
              <a:t>("{}/{} = {}".format(n,m,n/m))</a:t>
            </a:r>
            <a:endParaRPr sz="1350">
              <a:solidFill>
                <a:schemeClr val="dk1"/>
              </a:solidFill>
              <a:highlight>
                <a:srgbClr val="EAFF6A"/>
              </a:highlight>
              <a:latin typeface="DM Sans"/>
              <a:ea typeface="DM Sans"/>
              <a:cs typeface="DM Sans"/>
              <a:sym typeface="DM Sans"/>
            </a:endParaRPr>
          </a:p>
        </p:txBody>
      </p:sp>
      <p:sp>
        <p:nvSpPr>
          <p:cNvPr id="226" name="Google Shape;226;p32"/>
          <p:cNvSpPr txBox="1"/>
          <p:nvPr/>
        </p:nvSpPr>
        <p:spPr>
          <a:xfrm>
            <a:off x="76200" y="4772725"/>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1" i="0" lang="es" sz="1100" u="none" cap="none" strike="noStrike">
                <a:solidFill>
                  <a:srgbClr val="000000"/>
                </a:solidFill>
                <a:latin typeface="DM Sans"/>
                <a:ea typeface="DM Sans"/>
                <a:cs typeface="DM Sans"/>
                <a:sym typeface="DM Sans"/>
              </a:rPr>
              <a:t>Fuente</a:t>
            </a:r>
            <a:r>
              <a:rPr i="0" lang="es" sz="1100" u="none" cap="none" strike="noStrike">
                <a:solidFill>
                  <a:srgbClr val="000000"/>
                </a:solidFill>
                <a:latin typeface="DM Sans"/>
                <a:ea typeface="DM Sans"/>
                <a:cs typeface="DM Sans"/>
                <a:sym typeface="DM Sans"/>
              </a:rPr>
              <a:t>: </a:t>
            </a:r>
            <a:r>
              <a:rPr i="0" lang="es" sz="1100" u="sng" cap="none" strike="noStrike">
                <a:solidFill>
                  <a:srgbClr val="0563C1"/>
                </a:solidFill>
                <a:latin typeface="DM Sans"/>
                <a:ea typeface="DM Sans"/>
                <a:cs typeface="DM Sans"/>
                <a:sym typeface="DM Sans"/>
                <a:hlinkClick r:id="rId4">
                  <a:extLst>
                    <a:ext uri="{A12FA001-AC4F-418D-AE19-62706E023703}">
                      <ahyp:hlinkClr val="tx"/>
                    </a:ext>
                  </a:extLst>
                </a:hlinkClick>
              </a:rPr>
              <a:t>EntrenamientoPython</a:t>
            </a:r>
            <a:endParaRPr i="0" sz="1100" u="none" cap="none" strike="noStrike">
              <a:solidFill>
                <a:srgbClr val="000000"/>
              </a:solidFill>
              <a:latin typeface="DM Sans"/>
              <a:ea typeface="DM Sans"/>
              <a:cs typeface="DM Sans"/>
              <a:sym typeface="DM Sans"/>
            </a:endParaRPr>
          </a:p>
        </p:txBody>
      </p:sp>
      <p:sp>
        <p:nvSpPr>
          <p:cNvPr id="227" name="Google Shape;227;p32"/>
          <p:cNvSpPr/>
          <p:nvPr/>
        </p:nvSpPr>
        <p:spPr>
          <a:xfrm>
            <a:off x="959975" y="2357450"/>
            <a:ext cx="4055100" cy="12429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2"/>
          <p:cNvSpPr txBox="1"/>
          <p:nvPr/>
        </p:nvSpPr>
        <p:spPr>
          <a:xfrm>
            <a:off x="5285200" y="2412700"/>
            <a:ext cx="30000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Como ya sabemos este error se puede prevenir transformando la cadena a entero o flotante:</a:t>
            </a:r>
            <a:endParaRPr sz="1350">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15"/>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Excepciones</a:t>
            </a:r>
            <a:endParaRPr b="1" i="0" sz="4000" u="none" cap="none" strike="noStrike">
              <a:solidFill>
                <a:srgbClr val="EAFF6A"/>
              </a:solidFill>
              <a:latin typeface="DM Sans"/>
              <a:ea typeface="DM Sans"/>
              <a:cs typeface="DM Sans"/>
              <a:sym typeface="DM Sans"/>
            </a:endParaRPr>
          </a:p>
        </p:txBody>
      </p:sp>
      <p:sp>
        <p:nvSpPr>
          <p:cNvPr id="49" name="Google Shape;49;p15"/>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a:t>
            </a:r>
            <a:r>
              <a:rPr b="1" lang="es" sz="1800">
                <a:solidFill>
                  <a:schemeClr val="lt1"/>
                </a:solidFill>
                <a:latin typeface="DM Sans"/>
                <a:ea typeface="DM Sans"/>
                <a:cs typeface="DM Sans"/>
                <a:sym typeface="DM Sans"/>
              </a:rPr>
              <a:t>11</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grpSp>
        <p:nvGrpSpPr>
          <p:cNvPr id="233" name="Google Shape;233;p33"/>
          <p:cNvGrpSpPr/>
          <p:nvPr/>
        </p:nvGrpSpPr>
        <p:grpSpPr>
          <a:xfrm>
            <a:off x="4202556" y="994173"/>
            <a:ext cx="738900" cy="738900"/>
            <a:chOff x="974706" y="2467173"/>
            <a:chExt cx="738900" cy="738900"/>
          </a:xfrm>
        </p:grpSpPr>
        <p:sp>
          <p:nvSpPr>
            <p:cNvPr id="234" name="Google Shape;234;p3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5" name="Google Shape;235;p33"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236" name="Google Shape;236;p33"/>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Desafío de errores</a:t>
            </a:r>
            <a:endParaRPr b="1" i="0" sz="4000" u="none" cap="none" strike="noStrike">
              <a:solidFill>
                <a:schemeClr val="dk1"/>
              </a:solidFill>
              <a:highlight>
                <a:srgbClr val="EAFF6A"/>
              </a:highlight>
              <a:latin typeface="DM Sans"/>
              <a:ea typeface="DM Sans"/>
              <a:cs typeface="DM Sans"/>
              <a:sym typeface="DM Sans"/>
            </a:endParaRPr>
          </a:p>
        </p:txBody>
      </p:sp>
      <p:sp>
        <p:nvSpPr>
          <p:cNvPr id="237" name="Google Shape;237;p33"/>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sp>
        <p:nvSpPr>
          <p:cNvPr id="238" name="Google Shape;238;p33"/>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lang="es" sz="2000">
                <a:solidFill>
                  <a:srgbClr val="999999"/>
                </a:solidFill>
                <a:latin typeface="DM Sans"/>
                <a:ea typeface="DM Sans"/>
                <a:cs typeface="DM Sans"/>
                <a:sym typeface="DM Sans"/>
              </a:rPr>
              <a:t>Retorna None cuando sucede el fallo </a:t>
            </a:r>
            <a:endParaRPr sz="2000">
              <a:solidFill>
                <a:srgbClr val="999999"/>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grpSp>
        <p:nvGrpSpPr>
          <p:cNvPr id="243" name="Google Shape;243;p34"/>
          <p:cNvGrpSpPr/>
          <p:nvPr/>
        </p:nvGrpSpPr>
        <p:grpSpPr>
          <a:xfrm>
            <a:off x="457347" y="468298"/>
            <a:ext cx="431074" cy="431074"/>
            <a:chOff x="974706" y="2467173"/>
            <a:chExt cx="738900" cy="738900"/>
          </a:xfrm>
        </p:grpSpPr>
        <p:sp>
          <p:nvSpPr>
            <p:cNvPr id="244" name="Google Shape;244;p3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5" name="Google Shape;245;p34"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246" name="Google Shape;246;p34"/>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Desafío de errores</a:t>
            </a:r>
            <a:endParaRPr b="1" i="0" sz="4000" u="none" cap="none" strike="noStrike">
              <a:solidFill>
                <a:schemeClr val="dk1"/>
              </a:solidFill>
              <a:latin typeface="DM Sans"/>
              <a:ea typeface="DM Sans"/>
              <a:cs typeface="DM Sans"/>
              <a:sym typeface="DM Sans"/>
            </a:endParaRPr>
          </a:p>
        </p:txBody>
      </p:sp>
      <p:pic>
        <p:nvPicPr>
          <p:cNvPr id="247" name="Google Shape;247;p34"/>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248" name="Google Shape;248;p34"/>
          <p:cNvSpPr txBox="1"/>
          <p:nvPr/>
        </p:nvSpPr>
        <p:spPr>
          <a:xfrm>
            <a:off x="601025" y="2003025"/>
            <a:ext cx="66918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Descripción de la actividad.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En la función de nuestro ejercicio hay un fallo potencial, averigua cuándo sucede y retorna el valor None en ese caso especial, en cualquier otro caso devuelve el resultado normal de la función.</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 sz="1350">
                <a:latin typeface="DM Sans"/>
                <a:ea typeface="DM Sans"/>
                <a:cs typeface="DM Sans"/>
                <a:sym typeface="DM Sans"/>
              </a:rPr>
              <a:t>&gt;&gt;&gt; def dividir(a, b):</a:t>
            </a:r>
            <a:endParaRPr b="1"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 sz="1350">
                <a:latin typeface="DM Sans"/>
                <a:ea typeface="DM Sans"/>
                <a:cs typeface="DM Sans"/>
                <a:sym typeface="DM Sans"/>
              </a:rPr>
              <a:t>return a/b</a:t>
            </a:r>
            <a:endParaRPr b="1"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 sz="1350">
                <a:latin typeface="DM Sans"/>
                <a:ea typeface="DM Sans"/>
                <a:cs typeface="DM Sans"/>
                <a:sym typeface="DM Sans"/>
              </a:rPr>
              <a:t>Pista</a:t>
            </a:r>
            <a:r>
              <a:rPr lang="es" sz="1350">
                <a:latin typeface="DM Sans"/>
                <a:ea typeface="DM Sans"/>
                <a:cs typeface="DM Sans"/>
                <a:sym typeface="DM Sans"/>
              </a:rPr>
              <a:t>: Valor indeterminado</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249" name="Google Shape;249;p3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255" name="Google Shape;255;p35"/>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90FF"/>
                </a:solidFill>
                <a:latin typeface="DM Sans"/>
                <a:ea typeface="DM Sans"/>
                <a:cs typeface="DM Sans"/>
                <a:sym typeface="DM Sans"/>
              </a:rPr>
              <a:t>Excepciones</a:t>
            </a:r>
            <a:endParaRPr b="1" sz="4000">
              <a:solidFill>
                <a:srgbClr val="EA90FF"/>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7"/>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Excepciones</a:t>
            </a:r>
            <a:endParaRPr b="1" i="0" sz="4000" u="none" cap="none" strike="noStrike">
              <a:solidFill>
                <a:schemeClr val="dk1"/>
              </a:solidFill>
              <a:latin typeface="DM Sans"/>
              <a:ea typeface="DM Sans"/>
              <a:cs typeface="DM Sans"/>
              <a:sym typeface="DM Sans"/>
            </a:endParaRPr>
          </a:p>
        </p:txBody>
      </p:sp>
      <p:sp>
        <p:nvSpPr>
          <p:cNvPr id="266" name="Google Shape;266;p37"/>
          <p:cNvSpPr txBox="1"/>
          <p:nvPr/>
        </p:nvSpPr>
        <p:spPr>
          <a:xfrm>
            <a:off x="457725" y="2211625"/>
            <a:ext cx="47301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Incluso si la sentencia o expresión es sintácticamente correcta, puede generar un error cuando se intenta ejecutarla. </a:t>
            </a:r>
            <a:r>
              <a:rPr lang="es" sz="1350">
                <a:highlight>
                  <a:schemeClr val="accent4"/>
                </a:highlight>
                <a:latin typeface="DM Sans"/>
                <a:ea typeface="DM Sans"/>
                <a:cs typeface="DM Sans"/>
                <a:sym typeface="DM Sans"/>
              </a:rPr>
              <a:t>Los errores detectados durante la ejecución se llaman excepciones</a:t>
            </a:r>
            <a:r>
              <a:rPr lang="es" sz="1350">
                <a:latin typeface="DM Sans"/>
                <a:ea typeface="DM Sans"/>
                <a:cs typeface="DM Sans"/>
                <a:sym typeface="DM Sans"/>
              </a:rPr>
              <a:t>, y no son incondicionalmente fatales: pronto aprenderás cómo manejarlos en los programas en Python. </a:t>
            </a:r>
            <a:endParaRPr b="0" i="0" sz="1350" u="none" cap="none" strike="noStrike">
              <a:solidFill>
                <a:srgbClr val="000000"/>
              </a:solidFill>
              <a:latin typeface="DM Sans"/>
              <a:ea typeface="DM Sans"/>
              <a:cs typeface="DM Sans"/>
              <a:sym typeface="DM Sans"/>
            </a:endParaRPr>
          </a:p>
        </p:txBody>
      </p:sp>
      <p:pic>
        <p:nvPicPr>
          <p:cNvPr id="267" name="Google Shape;267;p37"/>
          <p:cNvPicPr preferRelativeResize="0"/>
          <p:nvPr/>
        </p:nvPicPr>
        <p:blipFill rotWithShape="1">
          <a:blip r:embed="rId3">
            <a:alphaModFix/>
          </a:blip>
          <a:srcRect b="0" l="0" r="0" t="0"/>
          <a:stretch/>
        </p:blipFill>
        <p:spPr>
          <a:xfrm>
            <a:off x="5605125" y="2026852"/>
            <a:ext cx="2052750" cy="1514500"/>
          </a:xfrm>
          <a:prstGeom prst="rect">
            <a:avLst/>
          </a:prstGeom>
          <a:noFill/>
          <a:ln>
            <a:noFill/>
          </a:ln>
        </p:spPr>
      </p:pic>
      <p:sp>
        <p:nvSpPr>
          <p:cNvPr id="268" name="Google Shape;268;p37"/>
          <p:cNvSpPr txBox="1"/>
          <p:nvPr/>
        </p:nvSpPr>
        <p:spPr>
          <a:xfrm>
            <a:off x="76200" y="478950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1" i="0" lang="es" sz="1100" u="none" cap="none" strike="noStrike">
                <a:solidFill>
                  <a:srgbClr val="000000"/>
                </a:solidFill>
                <a:latin typeface="DM Sans"/>
                <a:ea typeface="DM Sans"/>
                <a:cs typeface="DM Sans"/>
                <a:sym typeface="DM Sans"/>
              </a:rPr>
              <a:t>Fuente</a:t>
            </a:r>
            <a:r>
              <a:rPr i="0" lang="es" sz="1100" u="none" cap="none" strike="noStrike">
                <a:solidFill>
                  <a:srgbClr val="000000"/>
                </a:solidFill>
                <a:latin typeface="DM Sans"/>
                <a:ea typeface="DM Sans"/>
                <a:cs typeface="DM Sans"/>
                <a:sym typeface="DM Sans"/>
              </a:rPr>
              <a:t>: </a:t>
            </a:r>
            <a:r>
              <a:rPr i="0" lang="es" sz="1100" u="sng" cap="none" strike="noStrike">
                <a:solidFill>
                  <a:srgbClr val="0563C1"/>
                </a:solidFill>
                <a:latin typeface="DM Sans"/>
                <a:ea typeface="DM Sans"/>
                <a:cs typeface="DM Sans"/>
                <a:sym typeface="DM Sans"/>
                <a:hlinkClick r:id="rId4">
                  <a:extLst>
                    <a:ext uri="{A12FA001-AC4F-418D-AE19-62706E023703}">
                      <ahyp:hlinkClr val="tx"/>
                    </a:ext>
                  </a:extLst>
                </a:hlinkClick>
              </a:rPr>
              <a:t>EntrenamientoPython</a:t>
            </a:r>
            <a:endParaRPr i="0" sz="1100" u="none" cap="none" strike="noStrike">
              <a:solidFill>
                <a:srgbClr val="000000"/>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Excepciones</a:t>
            </a:r>
            <a:endParaRPr b="1" i="0" sz="3500" u="none" cap="none" strike="noStrike">
              <a:solidFill>
                <a:schemeClr val="lt1"/>
              </a:solidFill>
              <a:latin typeface="DM Sans"/>
              <a:ea typeface="DM Sans"/>
              <a:cs typeface="DM Sans"/>
              <a:sym typeface="DM Sans"/>
            </a:endParaRPr>
          </a:p>
        </p:txBody>
      </p:sp>
      <p:grpSp>
        <p:nvGrpSpPr>
          <p:cNvPr id="275" name="Google Shape;275;p38"/>
          <p:cNvGrpSpPr/>
          <p:nvPr/>
        </p:nvGrpSpPr>
        <p:grpSpPr>
          <a:xfrm>
            <a:off x="8212626" y="215723"/>
            <a:ext cx="738900" cy="738900"/>
            <a:chOff x="473351" y="619523"/>
            <a:chExt cx="738900" cy="738900"/>
          </a:xfrm>
        </p:grpSpPr>
        <p:sp>
          <p:nvSpPr>
            <p:cNvPr id="276" name="Google Shape;276;p3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7" name="Google Shape;277;p3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78" name="Google Shape;278;p38"/>
          <p:cNvSpPr txBox="1"/>
          <p:nvPr/>
        </p:nvSpPr>
        <p:spPr>
          <a:xfrm>
            <a:off x="5379225" y="2054200"/>
            <a:ext cx="26241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Sin embargo, la mayoría de las excepciones no son manejadas por los programas, y resultan en </a:t>
            </a:r>
            <a:r>
              <a:rPr lang="es" sz="1350">
                <a:solidFill>
                  <a:schemeClr val="dk1"/>
                </a:solidFill>
                <a:highlight>
                  <a:schemeClr val="accent4"/>
                </a:highlight>
                <a:latin typeface="DM Sans"/>
                <a:ea typeface="DM Sans"/>
                <a:cs typeface="DM Sans"/>
                <a:sym typeface="DM Sans"/>
              </a:rPr>
              <a:t>mensajes de error</a:t>
            </a:r>
            <a:r>
              <a:rPr lang="es" sz="1350">
                <a:solidFill>
                  <a:schemeClr val="dk1"/>
                </a:solidFill>
                <a:latin typeface="DM Sans"/>
                <a:ea typeface="DM Sans"/>
                <a:cs typeface="DM Sans"/>
                <a:sym typeface="DM Sans"/>
              </a:rPr>
              <a:t> como los mostrados aquí:</a:t>
            </a:r>
            <a:endParaRPr sz="1350">
              <a:solidFill>
                <a:srgbClr val="770000"/>
              </a:solidFill>
              <a:highlight>
                <a:schemeClr val="lt1"/>
              </a:highlight>
              <a:latin typeface="DM Sans"/>
              <a:ea typeface="DM Sans"/>
              <a:cs typeface="DM Sans"/>
              <a:sym typeface="DM Sans"/>
            </a:endParaRPr>
          </a:p>
        </p:txBody>
      </p:sp>
      <p:sp>
        <p:nvSpPr>
          <p:cNvPr id="279" name="Google Shape;279;p38"/>
          <p:cNvSpPr txBox="1"/>
          <p:nvPr/>
        </p:nvSpPr>
        <p:spPr>
          <a:xfrm>
            <a:off x="76200" y="4772725"/>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1" i="0" lang="es" sz="1100" u="none" cap="none" strike="noStrike">
                <a:solidFill>
                  <a:srgbClr val="000000"/>
                </a:solidFill>
                <a:latin typeface="DM Sans"/>
                <a:ea typeface="DM Sans"/>
                <a:cs typeface="DM Sans"/>
                <a:sym typeface="DM Sans"/>
              </a:rPr>
              <a:t>Fuente</a:t>
            </a:r>
            <a:r>
              <a:rPr i="0" lang="es" sz="1100" u="none" cap="none" strike="noStrike">
                <a:solidFill>
                  <a:srgbClr val="000000"/>
                </a:solidFill>
                <a:latin typeface="DM Sans"/>
                <a:ea typeface="DM Sans"/>
                <a:cs typeface="DM Sans"/>
                <a:sym typeface="DM Sans"/>
              </a:rPr>
              <a:t>: </a:t>
            </a:r>
            <a:r>
              <a:rPr i="0" lang="es" sz="1100" u="sng" cap="none" strike="noStrike">
                <a:solidFill>
                  <a:srgbClr val="0563C1"/>
                </a:solidFill>
                <a:latin typeface="DM Sans"/>
                <a:ea typeface="DM Sans"/>
                <a:cs typeface="DM Sans"/>
                <a:sym typeface="DM Sans"/>
                <a:hlinkClick r:id="rId4">
                  <a:extLst>
                    <a:ext uri="{A12FA001-AC4F-418D-AE19-62706E023703}">
                      <ahyp:hlinkClr val="tx"/>
                    </a:ext>
                  </a:extLst>
                </a:hlinkClick>
              </a:rPr>
              <a:t>EntrenamientoPython</a:t>
            </a:r>
            <a:endParaRPr i="0" sz="1100" u="none" cap="none" strike="noStrike">
              <a:solidFill>
                <a:srgbClr val="000000"/>
              </a:solidFill>
              <a:latin typeface="DM Sans"/>
              <a:ea typeface="DM Sans"/>
              <a:cs typeface="DM Sans"/>
              <a:sym typeface="DM Sans"/>
            </a:endParaRPr>
          </a:p>
        </p:txBody>
      </p:sp>
      <p:sp>
        <p:nvSpPr>
          <p:cNvPr id="280" name="Google Shape;280;p38"/>
          <p:cNvSpPr txBox="1"/>
          <p:nvPr/>
        </p:nvSpPr>
        <p:spPr>
          <a:xfrm>
            <a:off x="959975" y="1867200"/>
            <a:ext cx="4064400" cy="23034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C65D09"/>
                </a:solidFill>
                <a:highlight>
                  <a:srgbClr val="EAFF6A"/>
                </a:highlight>
                <a:latin typeface="DM Sans"/>
                <a:ea typeface="DM Sans"/>
                <a:cs typeface="DM Sans"/>
                <a:sym typeface="DM Sans"/>
              </a:rPr>
              <a:t>&gt;&gt;&gt; </a:t>
            </a:r>
            <a:r>
              <a:rPr i="0" lang="es" sz="1350" u="none" cap="none" strike="noStrike">
                <a:solidFill>
                  <a:srgbClr val="208050"/>
                </a:solidFill>
                <a:highlight>
                  <a:srgbClr val="EAFF6A"/>
                </a:highlight>
                <a:latin typeface="DM Sans"/>
                <a:ea typeface="DM Sans"/>
                <a:cs typeface="DM Sans"/>
                <a:sym typeface="DM Sans"/>
              </a:rPr>
              <a:t>10</a:t>
            </a:r>
            <a:r>
              <a:rPr i="0" lang="es" sz="1350" u="none" cap="none" strike="noStrike">
                <a:solidFill>
                  <a:srgbClr val="3E4349"/>
                </a:solidFill>
                <a:highlight>
                  <a:srgbClr val="EAFF6A"/>
                </a:highlight>
                <a:latin typeface="DM Sans"/>
                <a:ea typeface="DM Sans"/>
                <a:cs typeface="DM Sans"/>
                <a:sym typeface="DM Sans"/>
              </a:rPr>
              <a:t> </a:t>
            </a:r>
            <a:r>
              <a:rPr i="0" lang="es" sz="1350" u="none" cap="none" strike="noStrike">
                <a:solidFill>
                  <a:srgbClr val="666666"/>
                </a:solidFill>
                <a:highlight>
                  <a:srgbClr val="EAFF6A"/>
                </a:highlight>
                <a:latin typeface="DM Sans"/>
                <a:ea typeface="DM Sans"/>
                <a:cs typeface="DM Sans"/>
                <a:sym typeface="DM Sans"/>
              </a:rPr>
              <a:t>*</a:t>
            </a:r>
            <a:r>
              <a:rPr i="0" lang="es" sz="1350" u="none" cap="none" strike="noStrike">
                <a:solidFill>
                  <a:srgbClr val="3E4349"/>
                </a:solidFill>
                <a:highlight>
                  <a:srgbClr val="EAFF6A"/>
                </a:highlight>
                <a:latin typeface="DM Sans"/>
                <a:ea typeface="DM Sans"/>
                <a:cs typeface="DM Sans"/>
                <a:sym typeface="DM Sans"/>
              </a:rPr>
              <a:t> (</a:t>
            </a:r>
            <a:r>
              <a:rPr i="0" lang="es" sz="1350" u="none" cap="none" strike="noStrike">
                <a:solidFill>
                  <a:srgbClr val="208050"/>
                </a:solidFill>
                <a:highlight>
                  <a:srgbClr val="EAFF6A"/>
                </a:highlight>
                <a:latin typeface="DM Sans"/>
                <a:ea typeface="DM Sans"/>
                <a:cs typeface="DM Sans"/>
                <a:sym typeface="DM Sans"/>
              </a:rPr>
              <a:t>1</a:t>
            </a:r>
            <a:r>
              <a:rPr i="0" lang="es" sz="1350" u="none" cap="none" strike="noStrike">
                <a:solidFill>
                  <a:srgbClr val="666666"/>
                </a:solidFill>
                <a:highlight>
                  <a:srgbClr val="EAFF6A"/>
                </a:highlight>
                <a:latin typeface="DM Sans"/>
                <a:ea typeface="DM Sans"/>
                <a:cs typeface="DM Sans"/>
                <a:sym typeface="DM Sans"/>
              </a:rPr>
              <a:t>/</a:t>
            </a:r>
            <a:r>
              <a:rPr i="0" lang="es" sz="1350" u="none" cap="none" strike="noStrike">
                <a:solidFill>
                  <a:srgbClr val="208050"/>
                </a:solidFill>
                <a:highlight>
                  <a:srgbClr val="EAFF6A"/>
                </a:highlight>
                <a:latin typeface="DM Sans"/>
                <a:ea typeface="DM Sans"/>
                <a:cs typeface="DM Sans"/>
                <a:sym typeface="DM Sans"/>
              </a:rPr>
              <a:t>0</a:t>
            </a:r>
            <a:r>
              <a:rPr i="0" lang="es" sz="1350" u="none" cap="none" strike="noStrike">
                <a:solidFill>
                  <a:srgbClr val="3E4349"/>
                </a:solidFill>
                <a:highlight>
                  <a:srgbClr val="EAFF6A"/>
                </a:highlight>
                <a:latin typeface="DM Sans"/>
                <a:ea typeface="DM Sans"/>
                <a:cs typeface="DM Sans"/>
                <a:sym typeface="DM Sans"/>
              </a:rPr>
              <a:t>)</a:t>
            </a:r>
            <a:endParaRPr i="0" sz="1350" u="none" cap="none" strike="noStrike">
              <a:solidFill>
                <a:srgbClr val="3E4349"/>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0044DD"/>
                </a:solidFill>
                <a:highlight>
                  <a:srgbClr val="EAFF6A"/>
                </a:highlight>
                <a:latin typeface="DM Sans"/>
                <a:ea typeface="DM Sans"/>
                <a:cs typeface="DM Sans"/>
                <a:sym typeface="DM Sans"/>
              </a:rPr>
              <a:t>Traceback (most recent call last):</a:t>
            </a:r>
            <a:endParaRPr i="0" sz="1350" u="none" cap="none" strike="noStrike">
              <a:solidFill>
                <a:srgbClr val="3E4349"/>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3E4349"/>
                </a:solidFill>
                <a:highlight>
                  <a:srgbClr val="EAFF6A"/>
                </a:highlight>
                <a:latin typeface="DM Sans"/>
                <a:ea typeface="DM Sans"/>
                <a:cs typeface="DM Sans"/>
                <a:sym typeface="DM Sans"/>
              </a:rPr>
              <a:t>  File </a:t>
            </a:r>
            <a:r>
              <a:rPr i="0" lang="es" sz="1350" u="none" cap="none" strike="noStrike">
                <a:solidFill>
                  <a:srgbClr val="007020"/>
                </a:solidFill>
                <a:highlight>
                  <a:srgbClr val="EAFF6A"/>
                </a:highlight>
                <a:latin typeface="DM Sans"/>
                <a:ea typeface="DM Sans"/>
                <a:cs typeface="DM Sans"/>
                <a:sym typeface="DM Sans"/>
              </a:rPr>
              <a:t>"&lt;stdin&gt;"</a:t>
            </a:r>
            <a:r>
              <a:rPr i="0" lang="es" sz="1350" u="none" cap="none" strike="noStrike">
                <a:solidFill>
                  <a:srgbClr val="3E4349"/>
                </a:solidFill>
                <a:highlight>
                  <a:srgbClr val="EAFF6A"/>
                </a:highlight>
                <a:latin typeface="DM Sans"/>
                <a:ea typeface="DM Sans"/>
                <a:cs typeface="DM Sans"/>
                <a:sym typeface="DM Sans"/>
              </a:rPr>
              <a:t>, line </a:t>
            </a:r>
            <a:r>
              <a:rPr i="0" lang="es" sz="1350" u="none" cap="none" strike="noStrike">
                <a:solidFill>
                  <a:srgbClr val="208050"/>
                </a:solidFill>
                <a:highlight>
                  <a:srgbClr val="EAFF6A"/>
                </a:highlight>
                <a:latin typeface="DM Sans"/>
                <a:ea typeface="DM Sans"/>
                <a:cs typeface="DM Sans"/>
                <a:sym typeface="DM Sans"/>
              </a:rPr>
              <a:t>1</a:t>
            </a:r>
            <a:r>
              <a:rPr i="0" lang="es" sz="1350" u="none" cap="none" strike="noStrike">
                <a:solidFill>
                  <a:srgbClr val="3E4349"/>
                </a:solidFill>
                <a:highlight>
                  <a:srgbClr val="EAFF6A"/>
                </a:highlight>
                <a:latin typeface="DM Sans"/>
                <a:ea typeface="DM Sans"/>
                <a:cs typeface="DM Sans"/>
                <a:sym typeface="DM Sans"/>
              </a:rPr>
              <a:t>, in ?</a:t>
            </a:r>
            <a:endParaRPr i="0" sz="1350" u="none" cap="none" strike="noStrike">
              <a:solidFill>
                <a:srgbClr val="3E4349"/>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FF0000"/>
                </a:solidFill>
                <a:highlight>
                  <a:srgbClr val="EAFF6A"/>
                </a:highlight>
                <a:latin typeface="DM Sans"/>
                <a:ea typeface="DM Sans"/>
                <a:cs typeface="DM Sans"/>
                <a:sym typeface="DM Sans"/>
              </a:rPr>
              <a:t>ZeroDivisionError</a:t>
            </a:r>
            <a:r>
              <a:rPr i="0" lang="es" sz="1350" u="none" cap="none" strike="noStrike">
                <a:solidFill>
                  <a:srgbClr val="3E4349"/>
                </a:solidFill>
                <a:highlight>
                  <a:srgbClr val="EAFF6A"/>
                </a:highlight>
                <a:latin typeface="DM Sans"/>
                <a:ea typeface="DM Sans"/>
                <a:cs typeface="DM Sans"/>
                <a:sym typeface="DM Sans"/>
              </a:rPr>
              <a:t>: integer division or modulo by zero</a:t>
            </a:r>
            <a:endParaRPr i="0" sz="1350" u="none" cap="none" strike="noStrike">
              <a:solidFill>
                <a:srgbClr val="3E4349"/>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C65D09"/>
                </a:solidFill>
                <a:highlight>
                  <a:srgbClr val="EAFF6A"/>
                </a:highlight>
                <a:latin typeface="DM Sans"/>
                <a:ea typeface="DM Sans"/>
                <a:cs typeface="DM Sans"/>
                <a:sym typeface="DM Sans"/>
              </a:rPr>
              <a:t>&gt;&gt;&gt; </a:t>
            </a:r>
            <a:r>
              <a:rPr i="0" lang="es" sz="1350" u="none" cap="none" strike="noStrike">
                <a:solidFill>
                  <a:srgbClr val="208050"/>
                </a:solidFill>
                <a:highlight>
                  <a:srgbClr val="EAFF6A"/>
                </a:highlight>
                <a:latin typeface="DM Sans"/>
                <a:ea typeface="DM Sans"/>
                <a:cs typeface="DM Sans"/>
                <a:sym typeface="DM Sans"/>
              </a:rPr>
              <a:t>4</a:t>
            </a:r>
            <a:r>
              <a:rPr i="0" lang="es" sz="1350" u="none" cap="none" strike="noStrike">
                <a:solidFill>
                  <a:srgbClr val="3E4349"/>
                </a:solidFill>
                <a:highlight>
                  <a:srgbClr val="EAFF6A"/>
                </a:highlight>
                <a:latin typeface="DM Sans"/>
                <a:ea typeface="DM Sans"/>
                <a:cs typeface="DM Sans"/>
                <a:sym typeface="DM Sans"/>
              </a:rPr>
              <a:t> </a:t>
            </a:r>
            <a:r>
              <a:rPr i="0" lang="es" sz="1350" u="none" cap="none" strike="noStrike">
                <a:solidFill>
                  <a:srgbClr val="666666"/>
                </a:solidFill>
                <a:highlight>
                  <a:srgbClr val="EAFF6A"/>
                </a:highlight>
                <a:latin typeface="DM Sans"/>
                <a:ea typeface="DM Sans"/>
                <a:cs typeface="DM Sans"/>
                <a:sym typeface="DM Sans"/>
              </a:rPr>
              <a:t>+</a:t>
            </a:r>
            <a:r>
              <a:rPr i="0" lang="es" sz="1350" u="none" cap="none" strike="noStrike">
                <a:solidFill>
                  <a:srgbClr val="3E4349"/>
                </a:solidFill>
                <a:highlight>
                  <a:srgbClr val="EAFF6A"/>
                </a:highlight>
                <a:latin typeface="DM Sans"/>
                <a:ea typeface="DM Sans"/>
                <a:cs typeface="DM Sans"/>
                <a:sym typeface="DM Sans"/>
              </a:rPr>
              <a:t> spam</a:t>
            </a:r>
            <a:r>
              <a:rPr i="0" lang="es" sz="1350" u="none" cap="none" strike="noStrike">
                <a:solidFill>
                  <a:srgbClr val="666666"/>
                </a:solidFill>
                <a:highlight>
                  <a:srgbClr val="EAFF6A"/>
                </a:highlight>
                <a:latin typeface="DM Sans"/>
                <a:ea typeface="DM Sans"/>
                <a:cs typeface="DM Sans"/>
                <a:sym typeface="DM Sans"/>
              </a:rPr>
              <a:t>*</a:t>
            </a:r>
            <a:r>
              <a:rPr i="0" lang="es" sz="1350" u="none" cap="none" strike="noStrike">
                <a:solidFill>
                  <a:srgbClr val="208050"/>
                </a:solidFill>
                <a:highlight>
                  <a:srgbClr val="EAFF6A"/>
                </a:highlight>
                <a:latin typeface="DM Sans"/>
                <a:ea typeface="DM Sans"/>
                <a:cs typeface="DM Sans"/>
                <a:sym typeface="DM Sans"/>
              </a:rPr>
              <a:t>3</a:t>
            </a:r>
            <a:endParaRPr i="0" sz="1350" u="none" cap="none" strike="noStrike">
              <a:solidFill>
                <a:srgbClr val="3E4349"/>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0044DD"/>
                </a:solidFill>
                <a:highlight>
                  <a:srgbClr val="EAFF6A"/>
                </a:highlight>
                <a:latin typeface="DM Sans"/>
                <a:ea typeface="DM Sans"/>
                <a:cs typeface="DM Sans"/>
                <a:sym typeface="DM Sans"/>
              </a:rPr>
              <a:t>Traceback (most recent call last):</a:t>
            </a:r>
            <a:endParaRPr i="0" sz="1350" u="none" cap="none" strike="noStrike">
              <a:solidFill>
                <a:srgbClr val="3E4349"/>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3E4349"/>
                </a:solidFill>
                <a:highlight>
                  <a:srgbClr val="EAFF6A"/>
                </a:highlight>
                <a:latin typeface="DM Sans"/>
                <a:ea typeface="DM Sans"/>
                <a:cs typeface="DM Sans"/>
                <a:sym typeface="DM Sans"/>
              </a:rPr>
              <a:t>  File </a:t>
            </a:r>
            <a:r>
              <a:rPr i="0" lang="es" sz="1350" u="none" cap="none" strike="noStrike">
                <a:solidFill>
                  <a:srgbClr val="007020"/>
                </a:solidFill>
                <a:highlight>
                  <a:srgbClr val="EAFF6A"/>
                </a:highlight>
                <a:latin typeface="DM Sans"/>
                <a:ea typeface="DM Sans"/>
                <a:cs typeface="DM Sans"/>
                <a:sym typeface="DM Sans"/>
              </a:rPr>
              <a:t>"&lt;stdin&gt;"</a:t>
            </a:r>
            <a:r>
              <a:rPr i="0" lang="es" sz="1350" u="none" cap="none" strike="noStrike">
                <a:solidFill>
                  <a:srgbClr val="3E4349"/>
                </a:solidFill>
                <a:highlight>
                  <a:srgbClr val="EAFF6A"/>
                </a:highlight>
                <a:latin typeface="DM Sans"/>
                <a:ea typeface="DM Sans"/>
                <a:cs typeface="DM Sans"/>
                <a:sym typeface="DM Sans"/>
              </a:rPr>
              <a:t>, line </a:t>
            </a:r>
            <a:r>
              <a:rPr i="0" lang="es" sz="1350" u="none" cap="none" strike="noStrike">
                <a:solidFill>
                  <a:srgbClr val="208050"/>
                </a:solidFill>
                <a:highlight>
                  <a:srgbClr val="EAFF6A"/>
                </a:highlight>
                <a:latin typeface="DM Sans"/>
                <a:ea typeface="DM Sans"/>
                <a:cs typeface="DM Sans"/>
                <a:sym typeface="DM Sans"/>
              </a:rPr>
              <a:t>1</a:t>
            </a:r>
            <a:r>
              <a:rPr i="0" lang="es" sz="1350" u="none" cap="none" strike="noStrike">
                <a:solidFill>
                  <a:srgbClr val="3E4349"/>
                </a:solidFill>
                <a:highlight>
                  <a:srgbClr val="EAFF6A"/>
                </a:highlight>
                <a:latin typeface="DM Sans"/>
                <a:ea typeface="DM Sans"/>
                <a:cs typeface="DM Sans"/>
                <a:sym typeface="DM Sans"/>
              </a:rPr>
              <a:t>, in ?</a:t>
            </a:r>
            <a:endParaRPr i="0" sz="1350" u="none" cap="none" strike="noStrike">
              <a:solidFill>
                <a:srgbClr val="3E4349"/>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FF0000"/>
                </a:solidFill>
                <a:highlight>
                  <a:srgbClr val="EAFF6A"/>
                </a:highlight>
                <a:latin typeface="DM Sans"/>
                <a:ea typeface="DM Sans"/>
                <a:cs typeface="DM Sans"/>
                <a:sym typeface="DM Sans"/>
              </a:rPr>
              <a:t>NameError</a:t>
            </a:r>
            <a:r>
              <a:rPr i="0" lang="es" sz="1350" u="none" cap="none" strike="noStrike">
                <a:solidFill>
                  <a:srgbClr val="3E4349"/>
                </a:solidFill>
                <a:highlight>
                  <a:srgbClr val="EAFF6A"/>
                </a:highlight>
                <a:latin typeface="DM Sans"/>
                <a:ea typeface="DM Sans"/>
                <a:cs typeface="DM Sans"/>
                <a:sym typeface="DM Sans"/>
              </a:rPr>
              <a:t>: name 'spam' is not defined</a:t>
            </a:r>
            <a:endParaRPr i="0" sz="1350" u="none" cap="none" strike="noStrike">
              <a:solidFill>
                <a:srgbClr val="000000"/>
              </a:solidFill>
              <a:highlight>
                <a:srgbClr val="EAFF6A"/>
              </a:highlight>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Excepciones</a:t>
            </a:r>
            <a:endParaRPr b="1" i="0" sz="4000" u="none" cap="none" strike="noStrike">
              <a:solidFill>
                <a:schemeClr val="dk1"/>
              </a:solidFill>
              <a:latin typeface="DM Sans"/>
              <a:ea typeface="DM Sans"/>
              <a:cs typeface="DM Sans"/>
              <a:sym typeface="DM Sans"/>
            </a:endParaRPr>
          </a:p>
        </p:txBody>
      </p:sp>
      <p:sp>
        <p:nvSpPr>
          <p:cNvPr id="286" name="Google Shape;286;p39"/>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Como podemos suponer, es difícil prevenir fallos que ni siquiera nos habíamos planteado que podían existir. Por suerte para esas situaciones existen las excepciones.</a:t>
            </a:r>
            <a:endParaRPr b="0" i="0" sz="1350" u="none" cap="none" strike="noStrike">
              <a:solidFill>
                <a:srgbClr val="000000"/>
              </a:solidFill>
              <a:latin typeface="DM Sans"/>
              <a:ea typeface="DM Sans"/>
              <a:cs typeface="DM Sans"/>
              <a:sym typeface="DM Sans"/>
            </a:endParaRPr>
          </a:p>
        </p:txBody>
      </p:sp>
      <p:sp>
        <p:nvSpPr>
          <p:cNvPr id="287" name="Google Shape;287;p39"/>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Las excepciones </a:t>
            </a:r>
            <a:r>
              <a:rPr lang="es" sz="1350">
                <a:highlight>
                  <a:schemeClr val="accent4"/>
                </a:highlight>
                <a:latin typeface="DM Sans"/>
                <a:ea typeface="DM Sans"/>
                <a:cs typeface="DM Sans"/>
                <a:sym typeface="DM Sans"/>
              </a:rPr>
              <a:t>son bloques de código que nos permiten continuar con la ejecución de un programa pese a que ocurra un error.</a:t>
            </a:r>
            <a:endParaRPr b="0" i="0" sz="1350" u="none" cap="none" strike="noStrike">
              <a:solidFill>
                <a:srgbClr val="000000"/>
              </a:solidFill>
              <a:highlight>
                <a:schemeClr val="accent4"/>
              </a:highlight>
              <a:latin typeface="DM Sans"/>
              <a:ea typeface="DM Sans"/>
              <a:cs typeface="DM Sans"/>
              <a:sym typeface="DM Sans"/>
            </a:endParaRPr>
          </a:p>
        </p:txBody>
      </p:sp>
      <p:sp>
        <p:nvSpPr>
          <p:cNvPr id="288" name="Google Shape;288;p39"/>
          <p:cNvSpPr txBox="1"/>
          <p:nvPr/>
        </p:nvSpPr>
        <p:spPr>
          <a:xfrm>
            <a:off x="76200" y="4775375"/>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1" i="0" lang="es" sz="1100" u="none" cap="none" strike="noStrike">
                <a:solidFill>
                  <a:srgbClr val="000000"/>
                </a:solidFill>
                <a:latin typeface="DM Sans"/>
                <a:ea typeface="DM Sans"/>
                <a:cs typeface="DM Sans"/>
                <a:sym typeface="DM Sans"/>
              </a:rPr>
              <a:t>Fuente</a:t>
            </a:r>
            <a:r>
              <a:rPr i="0" lang="es" sz="1100" u="none" cap="none" strike="noStrike">
                <a:solidFill>
                  <a:srgbClr val="000000"/>
                </a:solidFill>
                <a:latin typeface="DM Sans"/>
                <a:ea typeface="DM Sans"/>
                <a:cs typeface="DM Sans"/>
                <a:sym typeface="DM Sans"/>
              </a:rPr>
              <a:t>: </a:t>
            </a:r>
            <a:r>
              <a:rPr i="0" lang="es" sz="1100" u="sng" cap="none" strike="noStrike">
                <a:solidFill>
                  <a:srgbClr val="0563C1"/>
                </a:solidFill>
                <a:latin typeface="DM Sans"/>
                <a:ea typeface="DM Sans"/>
                <a:cs typeface="DM Sans"/>
                <a:sym typeface="DM Sans"/>
                <a:hlinkClick r:id="rId3">
                  <a:extLst>
                    <a:ext uri="{A12FA001-AC4F-418D-AE19-62706E023703}">
                      <ahyp:hlinkClr val="tx"/>
                    </a:ext>
                  </a:extLst>
                </a:hlinkClick>
              </a:rPr>
              <a:t>EntrenamientoPython</a:t>
            </a:r>
            <a:endParaRPr i="0" sz="1100" u="none" cap="none" strike="noStrike">
              <a:solidFill>
                <a:srgbClr val="000000"/>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Try- Except</a:t>
            </a:r>
            <a:endParaRPr b="1" sz="400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4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Try-Except</a:t>
            </a:r>
            <a:endParaRPr b="1" i="0" sz="3500" u="none" cap="none" strike="noStrike">
              <a:solidFill>
                <a:schemeClr val="lt1"/>
              </a:solidFill>
              <a:latin typeface="DM Sans"/>
              <a:ea typeface="DM Sans"/>
              <a:cs typeface="DM Sans"/>
              <a:sym typeface="DM Sans"/>
            </a:endParaRPr>
          </a:p>
        </p:txBody>
      </p:sp>
      <p:grpSp>
        <p:nvGrpSpPr>
          <p:cNvPr id="300" name="Google Shape;300;p41"/>
          <p:cNvGrpSpPr/>
          <p:nvPr/>
        </p:nvGrpSpPr>
        <p:grpSpPr>
          <a:xfrm>
            <a:off x="8212626" y="215723"/>
            <a:ext cx="738900" cy="738900"/>
            <a:chOff x="473351" y="619523"/>
            <a:chExt cx="738900" cy="738900"/>
          </a:xfrm>
        </p:grpSpPr>
        <p:sp>
          <p:nvSpPr>
            <p:cNvPr id="301" name="Google Shape;301;p4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2" name="Google Shape;302;p4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03" name="Google Shape;303;p41"/>
          <p:cNvSpPr txBox="1"/>
          <p:nvPr/>
        </p:nvSpPr>
        <p:spPr>
          <a:xfrm>
            <a:off x="5464950" y="1829725"/>
            <a:ext cx="26562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Para prevenir el fallo debemos poner el código propenso a errores en un </a:t>
            </a:r>
            <a:r>
              <a:rPr lang="es" sz="1350">
                <a:solidFill>
                  <a:schemeClr val="dk1"/>
                </a:solidFill>
                <a:highlight>
                  <a:schemeClr val="accent4"/>
                </a:highlight>
                <a:latin typeface="DM Sans"/>
                <a:ea typeface="DM Sans"/>
                <a:cs typeface="DM Sans"/>
                <a:sym typeface="DM Sans"/>
              </a:rPr>
              <a:t>bloque try</a:t>
            </a:r>
            <a:r>
              <a:rPr lang="es" sz="1350">
                <a:solidFill>
                  <a:schemeClr val="dk1"/>
                </a:solidFill>
                <a:latin typeface="DM Sans"/>
                <a:ea typeface="DM Sans"/>
                <a:cs typeface="DM Sans"/>
                <a:sym typeface="DM Sans"/>
              </a:rPr>
              <a:t> y luego encadenar un </a:t>
            </a:r>
            <a:r>
              <a:rPr lang="es" sz="1350">
                <a:solidFill>
                  <a:schemeClr val="dk1"/>
                </a:solidFill>
                <a:highlight>
                  <a:schemeClr val="accent4"/>
                </a:highlight>
                <a:latin typeface="DM Sans"/>
                <a:ea typeface="DM Sans"/>
                <a:cs typeface="DM Sans"/>
                <a:sym typeface="DM Sans"/>
              </a:rPr>
              <a:t>bloque except</a:t>
            </a:r>
            <a:r>
              <a:rPr lang="es" sz="1350">
                <a:solidFill>
                  <a:schemeClr val="dk1"/>
                </a:solidFill>
                <a:latin typeface="DM Sans"/>
                <a:ea typeface="DM Sans"/>
                <a:cs typeface="DM Sans"/>
                <a:sym typeface="DM Sans"/>
              </a:rPr>
              <a:t> para tratar la situación excepcional mostrando que ha ocurrido un fallo:</a:t>
            </a:r>
            <a:endParaRPr sz="1350">
              <a:solidFill>
                <a:srgbClr val="770000"/>
              </a:solidFill>
              <a:highlight>
                <a:schemeClr val="lt1"/>
              </a:highlight>
              <a:latin typeface="DM Sans"/>
              <a:ea typeface="DM Sans"/>
              <a:cs typeface="DM Sans"/>
              <a:sym typeface="DM Sans"/>
            </a:endParaRPr>
          </a:p>
        </p:txBody>
      </p:sp>
      <p:pic>
        <p:nvPicPr>
          <p:cNvPr id="304" name="Google Shape;304;p41"/>
          <p:cNvPicPr preferRelativeResize="0"/>
          <p:nvPr/>
        </p:nvPicPr>
        <p:blipFill rotWithShape="1">
          <a:blip r:embed="rId4">
            <a:alphaModFix/>
          </a:blip>
          <a:srcRect b="0" l="0" r="0" t="0"/>
          <a:stretch/>
        </p:blipFill>
        <p:spPr>
          <a:xfrm>
            <a:off x="884951" y="2039575"/>
            <a:ext cx="4290676" cy="1616550"/>
          </a:xfrm>
          <a:prstGeom prst="rect">
            <a:avLst/>
          </a:prstGeom>
          <a:noFill/>
          <a:ln>
            <a:noFill/>
          </a:ln>
        </p:spPr>
      </p:pic>
      <p:sp>
        <p:nvSpPr>
          <p:cNvPr id="305" name="Google Shape;305;p41"/>
          <p:cNvSpPr txBox="1"/>
          <p:nvPr/>
        </p:nvSpPr>
        <p:spPr>
          <a:xfrm>
            <a:off x="90425" y="4781707"/>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1" i="0" lang="es" sz="1100" u="none" cap="none" strike="noStrike">
                <a:solidFill>
                  <a:srgbClr val="000000"/>
                </a:solidFill>
                <a:latin typeface="DM Sans"/>
                <a:ea typeface="DM Sans"/>
                <a:cs typeface="DM Sans"/>
                <a:sym typeface="DM Sans"/>
              </a:rPr>
              <a:t>Fuente</a:t>
            </a:r>
            <a:r>
              <a:rPr i="0" lang="es" sz="1100" u="none" cap="none" strike="noStrike">
                <a:solidFill>
                  <a:srgbClr val="000000"/>
                </a:solidFill>
                <a:latin typeface="DM Sans"/>
                <a:ea typeface="DM Sans"/>
                <a:cs typeface="DM Sans"/>
                <a:sym typeface="DM Sans"/>
              </a:rPr>
              <a:t>: </a:t>
            </a:r>
            <a:r>
              <a:rPr i="0" lang="es" sz="1100" u="sng" cap="none" strike="noStrike">
                <a:solidFill>
                  <a:srgbClr val="0563C1"/>
                </a:solidFill>
                <a:latin typeface="DM Sans"/>
                <a:ea typeface="DM Sans"/>
                <a:cs typeface="DM Sans"/>
                <a:sym typeface="DM Sans"/>
                <a:hlinkClick r:id="rId5">
                  <a:extLst>
                    <a:ext uri="{A12FA001-AC4F-418D-AE19-62706E023703}">
                      <ahyp:hlinkClr val="tx"/>
                    </a:ext>
                  </a:extLst>
                </a:hlinkClick>
              </a:rPr>
              <a:t>THernandez</a:t>
            </a:r>
            <a:endParaRPr i="0" sz="1100" u="none" cap="none" strike="noStrike">
              <a:solidFill>
                <a:srgbClr val="000000"/>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Try- Except</a:t>
            </a:r>
            <a:endParaRPr b="1" i="0" sz="4000" u="none" cap="none" strike="noStrike">
              <a:solidFill>
                <a:schemeClr val="dk1"/>
              </a:solidFill>
              <a:latin typeface="DM Sans"/>
              <a:ea typeface="DM Sans"/>
              <a:cs typeface="DM Sans"/>
              <a:sym typeface="DM Sans"/>
            </a:endParaRPr>
          </a:p>
        </p:txBody>
      </p:sp>
      <p:sp>
        <p:nvSpPr>
          <p:cNvPr id="311" name="Google Shape;311;p42"/>
          <p:cNvSpPr txBox="1"/>
          <p:nvPr/>
        </p:nvSpPr>
        <p:spPr>
          <a:xfrm>
            <a:off x="457725" y="2317000"/>
            <a:ext cx="47301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La sentencia </a:t>
            </a:r>
            <a:r>
              <a:rPr b="1" lang="es" sz="1350">
                <a:latin typeface="DM Sans"/>
                <a:ea typeface="DM Sans"/>
                <a:cs typeface="DM Sans"/>
                <a:sym typeface="DM Sans"/>
              </a:rPr>
              <a:t>try </a:t>
            </a:r>
            <a:r>
              <a:rPr lang="es" sz="1350">
                <a:latin typeface="DM Sans"/>
                <a:ea typeface="DM Sans"/>
                <a:cs typeface="DM Sans"/>
                <a:sym typeface="DM Sans"/>
              </a:rPr>
              <a:t>funciona de la siguiente manera:</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Se ejecuta el bloque try (el código entre las sentencias try y except).</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Si no ocurre ninguna excepción, el bloque except se saltea y termina la ejecución de la sentencia try.</a:t>
            </a:r>
            <a:endParaRPr sz="1350">
              <a:latin typeface="DM Sans"/>
              <a:ea typeface="DM Sans"/>
              <a:cs typeface="DM Sans"/>
              <a:sym typeface="DM Sans"/>
            </a:endParaRPr>
          </a:p>
        </p:txBody>
      </p:sp>
      <p:pic>
        <p:nvPicPr>
          <p:cNvPr id="312" name="Google Shape;312;p42"/>
          <p:cNvPicPr preferRelativeResize="0"/>
          <p:nvPr/>
        </p:nvPicPr>
        <p:blipFill rotWithShape="1">
          <a:blip r:embed="rId3">
            <a:alphaModFix/>
          </a:blip>
          <a:srcRect b="0" l="0" r="0" t="0"/>
          <a:stretch/>
        </p:blipFill>
        <p:spPr>
          <a:xfrm>
            <a:off x="5802000" y="1812612"/>
            <a:ext cx="2021725" cy="2021725"/>
          </a:xfrm>
          <a:prstGeom prst="rect">
            <a:avLst/>
          </a:prstGeom>
          <a:noFill/>
          <a:ln>
            <a:noFill/>
          </a:ln>
        </p:spPr>
      </p:pic>
      <p:sp>
        <p:nvSpPr>
          <p:cNvPr id="313" name="Google Shape;313;p42"/>
          <p:cNvSpPr txBox="1"/>
          <p:nvPr/>
        </p:nvSpPr>
        <p:spPr>
          <a:xfrm>
            <a:off x="76200" y="4775375"/>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1" i="0" lang="es" sz="1100" u="none" cap="none" strike="noStrike">
                <a:solidFill>
                  <a:srgbClr val="000000"/>
                </a:solidFill>
                <a:latin typeface="DM Sans"/>
                <a:ea typeface="DM Sans"/>
                <a:cs typeface="DM Sans"/>
                <a:sym typeface="DM Sans"/>
              </a:rPr>
              <a:t>Fuente</a:t>
            </a:r>
            <a:r>
              <a:rPr i="0" lang="es" sz="1100" u="none" cap="none" strike="noStrike">
                <a:solidFill>
                  <a:srgbClr val="000000"/>
                </a:solidFill>
                <a:latin typeface="DM Sans"/>
                <a:ea typeface="DM Sans"/>
                <a:cs typeface="DM Sans"/>
                <a:sym typeface="DM Sans"/>
              </a:rPr>
              <a:t>: </a:t>
            </a:r>
            <a:r>
              <a:rPr i="0" lang="es" sz="1100" u="sng" cap="none" strike="noStrike">
                <a:solidFill>
                  <a:srgbClr val="0563C1"/>
                </a:solidFill>
                <a:latin typeface="DM Sans"/>
                <a:ea typeface="DM Sans"/>
                <a:cs typeface="DM Sans"/>
                <a:sym typeface="DM Sans"/>
                <a:hlinkClick r:id="rId4">
                  <a:extLst>
                    <a:ext uri="{A12FA001-AC4F-418D-AE19-62706E023703}">
                      <ahyp:hlinkClr val="tx"/>
                    </a:ext>
                  </a:extLst>
                </a:hlinkClick>
              </a:rPr>
              <a:t>THernandez</a:t>
            </a:r>
            <a:endParaRPr i="0" sz="1100" u="none" cap="none" strike="noStrike">
              <a:solidFill>
                <a:srgbClr val="000000"/>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6"/>
          <p:cNvPicPr preferRelativeResize="0"/>
          <p:nvPr/>
        </p:nvPicPr>
        <p:blipFill rotWithShape="1">
          <a:blip r:embed="rId3">
            <a:alphaModFix/>
          </a:blip>
          <a:srcRect b="0" l="0" r="0" t="0"/>
          <a:stretch/>
        </p:blipFill>
        <p:spPr>
          <a:xfrm>
            <a:off x="3551362" y="1250837"/>
            <a:ext cx="2042550" cy="3122575"/>
          </a:xfrm>
          <a:prstGeom prst="rect">
            <a:avLst/>
          </a:prstGeom>
          <a:noFill/>
          <a:ln>
            <a:noFill/>
          </a:ln>
        </p:spPr>
      </p:pic>
      <p:pic>
        <p:nvPicPr>
          <p:cNvPr id="55" name="Google Shape;55;p16"/>
          <p:cNvPicPr preferRelativeResize="0"/>
          <p:nvPr/>
        </p:nvPicPr>
        <p:blipFill rotWithShape="1">
          <a:blip r:embed="rId4">
            <a:alphaModFix/>
          </a:blip>
          <a:srcRect b="0" l="0" r="0" t="0"/>
          <a:stretch/>
        </p:blipFill>
        <p:spPr>
          <a:xfrm>
            <a:off x="3593288" y="1313975"/>
            <a:ext cx="1958700" cy="2989595"/>
          </a:xfrm>
          <a:prstGeom prst="rect">
            <a:avLst/>
          </a:prstGeom>
          <a:noFill/>
          <a:ln>
            <a:noFill/>
          </a:ln>
        </p:spPr>
      </p:pic>
      <p:pic>
        <p:nvPicPr>
          <p:cNvPr id="56" name="Google Shape;56;p16"/>
          <p:cNvPicPr preferRelativeResize="0"/>
          <p:nvPr/>
        </p:nvPicPr>
        <p:blipFill rotWithShape="1">
          <a:blip r:embed="rId4">
            <a:alphaModFix/>
          </a:blip>
          <a:srcRect b="0" l="0" r="0" t="0"/>
          <a:stretch/>
        </p:blipFill>
        <p:spPr>
          <a:xfrm>
            <a:off x="5865175" y="1317325"/>
            <a:ext cx="1958700" cy="2989595"/>
          </a:xfrm>
          <a:prstGeom prst="rect">
            <a:avLst/>
          </a:prstGeom>
          <a:noFill/>
          <a:ln>
            <a:noFill/>
          </a:ln>
        </p:spPr>
      </p:pic>
      <p:pic>
        <p:nvPicPr>
          <p:cNvPr id="57" name="Google Shape;57;p16"/>
          <p:cNvPicPr preferRelativeResize="0"/>
          <p:nvPr/>
        </p:nvPicPr>
        <p:blipFill rotWithShape="1">
          <a:blip r:embed="rId4">
            <a:alphaModFix/>
          </a:blip>
          <a:srcRect b="0" l="0" r="0" t="0"/>
          <a:stretch/>
        </p:blipFill>
        <p:spPr>
          <a:xfrm>
            <a:off x="1320975" y="1317325"/>
            <a:ext cx="1958700" cy="2989595"/>
          </a:xfrm>
          <a:prstGeom prst="rect">
            <a:avLst/>
          </a:prstGeom>
          <a:noFill/>
          <a:ln>
            <a:noFill/>
          </a:ln>
        </p:spPr>
      </p:pic>
      <p:sp>
        <p:nvSpPr>
          <p:cNvPr id="58" name="Google Shape;58;p16"/>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59" name="Google Shape;59;p16"/>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rgbClr val="999999"/>
                </a:solidFill>
                <a:latin typeface="DM Sans"/>
                <a:ea typeface="DM Sans"/>
                <a:cs typeface="DM Sans"/>
                <a:sym typeface="DM Sans"/>
              </a:rPr>
              <a:t>10</a:t>
            </a:r>
            <a:endParaRPr b="1" i="0" sz="1600" u="none" cap="none" strike="noStrike">
              <a:solidFill>
                <a:srgbClr val="999999"/>
              </a:solidFill>
              <a:latin typeface="DM Sans"/>
              <a:ea typeface="DM Sans"/>
              <a:cs typeface="DM Sans"/>
              <a:sym typeface="DM Sans"/>
            </a:endParaRPr>
          </a:p>
        </p:txBody>
      </p:sp>
      <p:cxnSp>
        <p:nvCxnSpPr>
          <p:cNvPr id="60" name="Google Shape;60;p16"/>
          <p:cNvCxnSpPr/>
          <p:nvPr/>
        </p:nvCxnSpPr>
        <p:spPr>
          <a:xfrm>
            <a:off x="139527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61" name="Google Shape;61;p16"/>
          <p:cNvSpPr txBox="1"/>
          <p:nvPr/>
        </p:nvSpPr>
        <p:spPr>
          <a:xfrm>
            <a:off x="1320125"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Funciones II</a:t>
            </a:r>
            <a:endParaRPr b="1" i="0" sz="1500" u="none" cap="none" strike="noStrike">
              <a:solidFill>
                <a:srgbClr val="999999"/>
              </a:solidFill>
              <a:latin typeface="DM Sans"/>
              <a:ea typeface="DM Sans"/>
              <a:cs typeface="DM Sans"/>
              <a:sym typeface="DM Sans"/>
            </a:endParaRPr>
          </a:p>
        </p:txBody>
      </p:sp>
      <p:sp>
        <p:nvSpPr>
          <p:cNvPr id="62" name="Google Shape;62;p16"/>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chemeClr val="lt1"/>
                </a:solidFill>
                <a:latin typeface="DM Sans"/>
                <a:ea typeface="DM Sans"/>
                <a:cs typeface="DM Sans"/>
                <a:sym typeface="DM Sans"/>
              </a:rPr>
              <a:t>11</a:t>
            </a:r>
            <a:endParaRPr b="1" i="0" sz="1600" u="none" cap="none" strike="noStrike">
              <a:solidFill>
                <a:schemeClr val="lt1"/>
              </a:solidFill>
              <a:latin typeface="DM Sans"/>
              <a:ea typeface="DM Sans"/>
              <a:cs typeface="DM Sans"/>
              <a:sym typeface="DM Sans"/>
            </a:endParaRPr>
          </a:p>
        </p:txBody>
      </p:sp>
      <p:cxnSp>
        <p:nvCxnSpPr>
          <p:cNvPr id="63" name="Google Shape;63;p16"/>
          <p:cNvCxnSpPr/>
          <p:nvPr/>
        </p:nvCxnSpPr>
        <p:spPr>
          <a:xfrm>
            <a:off x="3667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64" name="Google Shape;64;p16"/>
          <p:cNvSpPr txBox="1"/>
          <p:nvPr/>
        </p:nvSpPr>
        <p:spPr>
          <a:xfrm>
            <a:off x="3592650"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Excepciones</a:t>
            </a:r>
            <a:endParaRPr b="1" i="0" sz="1500" u="none" cap="none" strike="noStrike">
              <a:solidFill>
                <a:srgbClr val="EAFF6A"/>
              </a:solidFill>
              <a:latin typeface="DM Sans"/>
              <a:ea typeface="DM Sans"/>
              <a:cs typeface="DM Sans"/>
              <a:sym typeface="DM Sans"/>
            </a:endParaRPr>
          </a:p>
        </p:txBody>
      </p:sp>
      <p:sp>
        <p:nvSpPr>
          <p:cNvPr id="65" name="Google Shape;65;p16"/>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rgbClr val="999999"/>
                </a:solidFill>
                <a:latin typeface="DM Sans"/>
                <a:ea typeface="DM Sans"/>
                <a:cs typeface="DM Sans"/>
                <a:sym typeface="DM Sans"/>
              </a:rPr>
              <a:t>12</a:t>
            </a:r>
            <a:endParaRPr b="1" i="0" sz="1600" u="none" cap="none" strike="noStrike">
              <a:solidFill>
                <a:srgbClr val="999999"/>
              </a:solidFill>
              <a:latin typeface="DM Sans"/>
              <a:ea typeface="DM Sans"/>
              <a:cs typeface="DM Sans"/>
              <a:sym typeface="DM Sans"/>
            </a:endParaRPr>
          </a:p>
        </p:txBody>
      </p:sp>
      <p:cxnSp>
        <p:nvCxnSpPr>
          <p:cNvPr id="66" name="Google Shape;66;p16"/>
          <p:cNvCxnSpPr/>
          <p:nvPr/>
        </p:nvCxnSpPr>
        <p:spPr>
          <a:xfrm>
            <a:off x="594032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67" name="Google Shape;67;p16"/>
          <p:cNvSpPr txBox="1"/>
          <p:nvPr/>
        </p:nvSpPr>
        <p:spPr>
          <a:xfrm>
            <a:off x="5865175" y="1817575"/>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Programación Orientada a Objetos  I</a:t>
            </a:r>
            <a:endParaRPr b="1" i="0" sz="1500" u="none" cap="none" strike="noStrike">
              <a:solidFill>
                <a:srgbClr val="999999"/>
              </a:solidFill>
              <a:latin typeface="DM Sans"/>
              <a:ea typeface="DM Sans"/>
              <a:cs typeface="DM Sans"/>
              <a:sym typeface="DM Sans"/>
            </a:endParaRPr>
          </a:p>
        </p:txBody>
      </p:sp>
      <p:cxnSp>
        <p:nvCxnSpPr>
          <p:cNvPr id="68" name="Google Shape;68;p16"/>
          <p:cNvCxnSpPr/>
          <p:nvPr/>
        </p:nvCxnSpPr>
        <p:spPr>
          <a:xfrm>
            <a:off x="1410700"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69" name="Google Shape;69;p16"/>
          <p:cNvCxnSpPr/>
          <p:nvPr/>
        </p:nvCxnSpPr>
        <p:spPr>
          <a:xfrm>
            <a:off x="3683225"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70" name="Google Shape;70;p16"/>
          <p:cNvCxnSpPr/>
          <p:nvPr/>
        </p:nvCxnSpPr>
        <p:spPr>
          <a:xfrm>
            <a:off x="5955750"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71" name="Google Shape;71;p16"/>
          <p:cNvSpPr txBox="1"/>
          <p:nvPr/>
        </p:nvSpPr>
        <p:spPr>
          <a:xfrm>
            <a:off x="1395275" y="2972363"/>
            <a:ext cx="1646100" cy="554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Argumentos y parámetros</a:t>
            </a:r>
            <a:endParaRPr b="0" i="0" sz="1200" u="none" cap="none" strike="noStrike">
              <a:solidFill>
                <a:schemeClr val="lt1"/>
              </a:solidFill>
              <a:latin typeface="DM Sans"/>
              <a:ea typeface="DM Sans"/>
              <a:cs typeface="DM Sans"/>
              <a:sym typeface="DM Sans"/>
            </a:endParaRPr>
          </a:p>
        </p:txBody>
      </p:sp>
      <p:sp>
        <p:nvSpPr>
          <p:cNvPr id="72" name="Google Shape;72;p16"/>
          <p:cNvSpPr txBox="1"/>
          <p:nvPr/>
        </p:nvSpPr>
        <p:spPr>
          <a:xfrm>
            <a:off x="5955750" y="2972363"/>
            <a:ext cx="1646100" cy="10518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¿Qué es la POO?</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Relación entre clases</a:t>
            </a:r>
            <a:endParaRPr b="0" i="0" sz="1200" u="none" cap="none" strike="noStrike">
              <a:solidFill>
                <a:schemeClr val="lt1"/>
              </a:solidFill>
              <a:latin typeface="DM Sans"/>
              <a:ea typeface="DM Sans"/>
              <a:cs typeface="DM Sans"/>
              <a:sym typeface="DM Sans"/>
            </a:endParaRPr>
          </a:p>
        </p:txBody>
      </p:sp>
      <p:sp>
        <p:nvSpPr>
          <p:cNvPr id="73" name="Google Shape;73;p16"/>
          <p:cNvSpPr txBox="1"/>
          <p:nvPr/>
        </p:nvSpPr>
        <p:spPr>
          <a:xfrm>
            <a:off x="3675513" y="2972363"/>
            <a:ext cx="1646100" cy="682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5"/>
              </a:rPr>
              <a:t>Errores</a:t>
            </a:r>
            <a:endParaRPr sz="1200">
              <a:solidFill>
                <a:srgbClr val="83AEFB"/>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6"/>
              </a:rPr>
              <a:t>Excepciones</a:t>
            </a:r>
            <a:endParaRPr sz="1200">
              <a:solidFill>
                <a:srgbClr val="83AEFB"/>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Try- Except</a:t>
            </a:r>
            <a:endParaRPr b="1" i="0" sz="4000" u="none" cap="none" strike="noStrike">
              <a:solidFill>
                <a:schemeClr val="dk1"/>
              </a:solidFill>
              <a:latin typeface="DM Sans"/>
              <a:ea typeface="DM Sans"/>
              <a:cs typeface="DM Sans"/>
              <a:sym typeface="DM Sans"/>
            </a:endParaRPr>
          </a:p>
        </p:txBody>
      </p:sp>
      <p:sp>
        <p:nvSpPr>
          <p:cNvPr id="319" name="Google Shape;319;p43"/>
          <p:cNvSpPr txBox="1"/>
          <p:nvPr/>
        </p:nvSpPr>
        <p:spPr>
          <a:xfrm>
            <a:off x="457725" y="2317000"/>
            <a:ext cx="4730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La sentencia try funciona de la siguiente manera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Si ocurre una excepción durante la ejecución del bloque try, el resto del bloque se saltea. Luego, si su tipo coincide con la excepción nombrada luego de la palabra reservada except, se ejecuta el bloque except, y la ejecución continúa luego de la sentencia try.</a:t>
            </a:r>
            <a:endParaRPr sz="1350">
              <a:latin typeface="DM Sans"/>
              <a:ea typeface="DM Sans"/>
              <a:cs typeface="DM Sans"/>
              <a:sym typeface="DM Sans"/>
            </a:endParaRPr>
          </a:p>
        </p:txBody>
      </p:sp>
      <p:pic>
        <p:nvPicPr>
          <p:cNvPr id="320" name="Google Shape;320;p43"/>
          <p:cNvPicPr preferRelativeResize="0"/>
          <p:nvPr/>
        </p:nvPicPr>
        <p:blipFill rotWithShape="1">
          <a:blip r:embed="rId3">
            <a:alphaModFix/>
          </a:blip>
          <a:srcRect b="0" l="0" r="0" t="0"/>
          <a:stretch/>
        </p:blipFill>
        <p:spPr>
          <a:xfrm>
            <a:off x="5802000" y="1812612"/>
            <a:ext cx="2021725" cy="2021725"/>
          </a:xfrm>
          <a:prstGeom prst="rect">
            <a:avLst/>
          </a:prstGeom>
          <a:noFill/>
          <a:ln>
            <a:noFill/>
          </a:ln>
        </p:spPr>
      </p:pic>
      <p:sp>
        <p:nvSpPr>
          <p:cNvPr id="321" name="Google Shape;321;p43"/>
          <p:cNvSpPr txBox="1"/>
          <p:nvPr/>
        </p:nvSpPr>
        <p:spPr>
          <a:xfrm>
            <a:off x="76200" y="4775375"/>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1" i="0" lang="es" sz="1100" u="none" cap="none" strike="noStrike">
                <a:solidFill>
                  <a:srgbClr val="000000"/>
                </a:solidFill>
                <a:latin typeface="DM Sans"/>
                <a:ea typeface="DM Sans"/>
                <a:cs typeface="DM Sans"/>
                <a:sym typeface="DM Sans"/>
              </a:rPr>
              <a:t>Fuente</a:t>
            </a:r>
            <a:r>
              <a:rPr i="0" lang="es" sz="1100" u="none" cap="none" strike="noStrike">
                <a:solidFill>
                  <a:srgbClr val="000000"/>
                </a:solidFill>
                <a:latin typeface="DM Sans"/>
                <a:ea typeface="DM Sans"/>
                <a:cs typeface="DM Sans"/>
                <a:sym typeface="DM Sans"/>
              </a:rPr>
              <a:t>: </a:t>
            </a:r>
            <a:r>
              <a:rPr i="0" lang="es" sz="1100" u="sng" cap="none" strike="noStrike">
                <a:solidFill>
                  <a:srgbClr val="0563C1"/>
                </a:solidFill>
                <a:latin typeface="DM Sans"/>
                <a:ea typeface="DM Sans"/>
                <a:cs typeface="DM Sans"/>
                <a:sym typeface="DM Sans"/>
                <a:hlinkClick r:id="rId4">
                  <a:extLst>
                    <a:ext uri="{A12FA001-AC4F-418D-AE19-62706E023703}">
                      <ahyp:hlinkClr val="tx"/>
                    </a:ext>
                  </a:extLst>
                </a:hlinkClick>
              </a:rPr>
              <a:t>THernandez</a:t>
            </a:r>
            <a:endParaRPr i="0" sz="1100" u="none" cap="none" strike="noStrike">
              <a:solidFill>
                <a:srgbClr val="000000"/>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4"/>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Try- Except</a:t>
            </a:r>
            <a:endParaRPr b="1" i="0" sz="4000" u="none" cap="none" strike="noStrike">
              <a:solidFill>
                <a:schemeClr val="dk1"/>
              </a:solidFill>
              <a:latin typeface="DM Sans"/>
              <a:ea typeface="DM Sans"/>
              <a:cs typeface="DM Sans"/>
              <a:sym typeface="DM Sans"/>
            </a:endParaRPr>
          </a:p>
        </p:txBody>
      </p:sp>
      <p:sp>
        <p:nvSpPr>
          <p:cNvPr id="327" name="Google Shape;327;p44"/>
          <p:cNvSpPr txBox="1"/>
          <p:nvPr/>
        </p:nvSpPr>
        <p:spPr>
          <a:xfrm>
            <a:off x="457725" y="2317000"/>
            <a:ext cx="4730100" cy="1431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Si ocurre una </a:t>
            </a:r>
            <a:r>
              <a:rPr lang="es" sz="1350">
                <a:highlight>
                  <a:schemeClr val="accent4"/>
                </a:highlight>
                <a:latin typeface="DM Sans"/>
                <a:ea typeface="DM Sans"/>
                <a:cs typeface="DM Sans"/>
                <a:sym typeface="DM Sans"/>
              </a:rPr>
              <a:t>excepción que no coincide con la excepción nombrada en el except</a:t>
            </a:r>
            <a:r>
              <a:rPr lang="es" sz="1350">
                <a:latin typeface="DM Sans"/>
                <a:ea typeface="DM Sans"/>
                <a:cs typeface="DM Sans"/>
                <a:sym typeface="DM Sans"/>
              </a:rPr>
              <a:t>, esta </a:t>
            </a:r>
            <a:r>
              <a:rPr lang="es" sz="1350">
                <a:highlight>
                  <a:schemeClr val="accent4"/>
                </a:highlight>
                <a:latin typeface="DM Sans"/>
                <a:ea typeface="DM Sans"/>
                <a:cs typeface="DM Sans"/>
                <a:sym typeface="DM Sans"/>
              </a:rPr>
              <a:t>se pasa a declaraciones try de más afuera</a:t>
            </a:r>
            <a:r>
              <a:rPr lang="es" sz="1350">
                <a:latin typeface="DM Sans"/>
                <a:ea typeface="DM Sans"/>
                <a:cs typeface="DM Sans"/>
                <a:sym typeface="DM Sans"/>
              </a:rPr>
              <a:t>; si no se encuentra nada que la maneje, </a:t>
            </a:r>
            <a:r>
              <a:rPr lang="es" sz="1350">
                <a:highlight>
                  <a:schemeClr val="accent4"/>
                </a:highlight>
                <a:latin typeface="DM Sans"/>
                <a:ea typeface="DM Sans"/>
                <a:cs typeface="DM Sans"/>
                <a:sym typeface="DM Sans"/>
              </a:rPr>
              <a:t>es una excepción no manejada</a:t>
            </a:r>
            <a:r>
              <a:rPr lang="es" sz="1350">
                <a:latin typeface="DM Sans"/>
                <a:ea typeface="DM Sans"/>
                <a:cs typeface="DM Sans"/>
                <a:sym typeface="DM Sans"/>
              </a:rPr>
              <a:t>, y la ejecución se frena con un mensaje como los mostrados arriba.</a:t>
            </a:r>
            <a:endParaRPr sz="1350">
              <a:latin typeface="DM Sans"/>
              <a:ea typeface="DM Sans"/>
              <a:cs typeface="DM Sans"/>
              <a:sym typeface="DM Sans"/>
            </a:endParaRPr>
          </a:p>
        </p:txBody>
      </p:sp>
      <p:pic>
        <p:nvPicPr>
          <p:cNvPr id="328" name="Google Shape;328;p44"/>
          <p:cNvPicPr preferRelativeResize="0"/>
          <p:nvPr/>
        </p:nvPicPr>
        <p:blipFill rotWithShape="1">
          <a:blip r:embed="rId3">
            <a:alphaModFix/>
          </a:blip>
          <a:srcRect b="0" l="0" r="0" t="0"/>
          <a:stretch/>
        </p:blipFill>
        <p:spPr>
          <a:xfrm>
            <a:off x="5792425" y="1926162"/>
            <a:ext cx="2021725" cy="2021725"/>
          </a:xfrm>
          <a:prstGeom prst="rect">
            <a:avLst/>
          </a:prstGeom>
          <a:noFill/>
          <a:ln>
            <a:noFill/>
          </a:ln>
        </p:spPr>
      </p:pic>
      <p:sp>
        <p:nvSpPr>
          <p:cNvPr id="329" name="Google Shape;329;p44"/>
          <p:cNvSpPr txBox="1"/>
          <p:nvPr/>
        </p:nvSpPr>
        <p:spPr>
          <a:xfrm>
            <a:off x="76200" y="4775375"/>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1" i="0" lang="es" sz="1100" u="none" cap="none" strike="noStrike">
                <a:solidFill>
                  <a:srgbClr val="000000"/>
                </a:solidFill>
                <a:latin typeface="DM Sans"/>
                <a:ea typeface="DM Sans"/>
                <a:cs typeface="DM Sans"/>
                <a:sym typeface="DM Sans"/>
              </a:rPr>
              <a:t>Fuente</a:t>
            </a:r>
            <a:r>
              <a:rPr i="0" lang="es" sz="1100" u="none" cap="none" strike="noStrike">
                <a:solidFill>
                  <a:srgbClr val="000000"/>
                </a:solidFill>
                <a:latin typeface="DM Sans"/>
                <a:ea typeface="DM Sans"/>
                <a:cs typeface="DM Sans"/>
                <a:sym typeface="DM Sans"/>
              </a:rPr>
              <a:t>: </a:t>
            </a:r>
            <a:r>
              <a:rPr i="0" lang="es" sz="1100" u="sng" cap="none" strike="noStrike">
                <a:solidFill>
                  <a:srgbClr val="0563C1"/>
                </a:solidFill>
                <a:latin typeface="DM Sans"/>
                <a:ea typeface="DM Sans"/>
                <a:cs typeface="DM Sans"/>
                <a:sym typeface="DM Sans"/>
                <a:hlinkClick r:id="rId4">
                  <a:extLst>
                    <a:ext uri="{A12FA001-AC4F-418D-AE19-62706E023703}">
                      <ahyp:hlinkClr val="tx"/>
                    </a:ext>
                  </a:extLst>
                </a:hlinkClick>
              </a:rPr>
              <a:t>THernandez</a:t>
            </a:r>
            <a:endParaRPr i="0" sz="1100" u="none" cap="none" strike="noStrike">
              <a:solidFill>
                <a:srgbClr val="000000"/>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Try-Except</a:t>
            </a:r>
            <a:endParaRPr b="1" i="0" sz="4000" u="none" cap="none" strike="noStrike">
              <a:solidFill>
                <a:srgbClr val="EAFF6A"/>
              </a:solidFill>
              <a:latin typeface="DM Sans"/>
              <a:ea typeface="DM Sans"/>
              <a:cs typeface="DM Sans"/>
              <a:sym typeface="DM Sans"/>
            </a:endParaRPr>
          </a:p>
        </p:txBody>
      </p:sp>
      <p:sp>
        <p:nvSpPr>
          <p:cNvPr id="335" name="Google Shape;335;p45"/>
          <p:cNvSpPr txBox="1"/>
          <p:nvPr/>
        </p:nvSpPr>
        <p:spPr>
          <a:xfrm>
            <a:off x="473350" y="1626100"/>
            <a:ext cx="72756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chemeClr val="lt1"/>
                </a:solidFill>
                <a:latin typeface="DM Sans"/>
                <a:ea typeface="DM Sans"/>
                <a:cs typeface="DM Sans"/>
                <a:sym typeface="DM Sans"/>
              </a:rPr>
              <a:t>Try - Except </a:t>
            </a:r>
            <a:r>
              <a:rPr b="1" lang="es" sz="2500">
                <a:solidFill>
                  <a:schemeClr val="lt1"/>
                </a:solidFill>
                <a:latin typeface="DM Sans"/>
                <a:ea typeface="DM Sans"/>
                <a:cs typeface="DM Sans"/>
                <a:sym typeface="DM Sans"/>
              </a:rPr>
              <a:t>nos permite controlar situaciones excepcionales que generalmente darían error</a:t>
            </a:r>
            <a:r>
              <a:rPr lang="es" sz="2500">
                <a:solidFill>
                  <a:schemeClr val="lt1"/>
                </a:solidFill>
                <a:latin typeface="DM Sans"/>
                <a:ea typeface="DM Sans"/>
                <a:cs typeface="DM Sans"/>
                <a:sym typeface="DM Sans"/>
              </a:rPr>
              <a:t> y en su lugar permite mostrar un mensaje o ejecutar una pieza de código alternativo.</a:t>
            </a:r>
            <a:endParaRPr b="1" i="0" sz="2500" u="none" cap="none" strike="noStrike">
              <a:solidFill>
                <a:srgbClr val="EAFF6A"/>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Else</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Else</a:t>
            </a:r>
            <a:endParaRPr b="1" i="0" sz="4000" u="none" cap="none" strike="noStrike">
              <a:solidFill>
                <a:schemeClr val="dk1"/>
              </a:solidFill>
              <a:latin typeface="DM Sans"/>
              <a:ea typeface="DM Sans"/>
              <a:cs typeface="DM Sans"/>
              <a:sym typeface="DM Sans"/>
            </a:endParaRPr>
          </a:p>
        </p:txBody>
      </p:sp>
      <p:sp>
        <p:nvSpPr>
          <p:cNvPr id="346" name="Google Shape;346;p47"/>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Las declaraciones try - except tienen un </a:t>
            </a:r>
            <a:r>
              <a:rPr lang="es" sz="1350">
                <a:highlight>
                  <a:schemeClr val="accent4"/>
                </a:highlight>
                <a:latin typeface="DM Sans"/>
                <a:ea typeface="DM Sans"/>
                <a:cs typeface="DM Sans"/>
                <a:sym typeface="DM Sans"/>
              </a:rPr>
              <a:t>bloque else opcional</a:t>
            </a:r>
            <a:r>
              <a:rPr lang="es" sz="1350">
                <a:latin typeface="DM Sans"/>
                <a:ea typeface="DM Sans"/>
                <a:cs typeface="DM Sans"/>
                <a:sym typeface="DM Sans"/>
              </a:rPr>
              <a:t>, el cual, cuando está presente, debe seguir a los except. El bloque else es un buen momento para romper la iteración con break si todo funciona correctamente.</a:t>
            </a:r>
            <a:endParaRPr b="0" i="0" sz="1350" u="none" cap="none" strike="noStrike">
              <a:solidFill>
                <a:srgbClr val="000000"/>
              </a:solidFill>
              <a:latin typeface="DM Sans"/>
              <a:ea typeface="DM Sans"/>
              <a:cs typeface="DM Sans"/>
              <a:sym typeface="DM Sans"/>
            </a:endParaRPr>
          </a:p>
        </p:txBody>
      </p:sp>
      <p:sp>
        <p:nvSpPr>
          <p:cNvPr id="347" name="Google Shape;347;p47"/>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highlight>
                  <a:schemeClr val="accent4"/>
                </a:highlight>
                <a:latin typeface="DM Sans"/>
                <a:ea typeface="DM Sans"/>
                <a:cs typeface="DM Sans"/>
                <a:sym typeface="DM Sans"/>
              </a:rPr>
              <a:t>El uso de else es mejor que agregar código adicional en el try</a:t>
            </a:r>
            <a:r>
              <a:rPr lang="es" sz="1350">
                <a:latin typeface="DM Sans"/>
                <a:ea typeface="DM Sans"/>
                <a:cs typeface="DM Sans"/>
                <a:sym typeface="DM Sans"/>
              </a:rPr>
              <a:t> porque evita capturar accidentalmente una excepción que no fue generada por el código que está protegido por la sentencia try - except.</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4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Else en ejemplo</a:t>
            </a:r>
            <a:endParaRPr b="1" i="0" sz="3500" u="none" cap="none" strike="noStrike">
              <a:solidFill>
                <a:schemeClr val="lt1"/>
              </a:solidFill>
              <a:latin typeface="DM Sans"/>
              <a:ea typeface="DM Sans"/>
              <a:cs typeface="DM Sans"/>
              <a:sym typeface="DM Sans"/>
            </a:endParaRPr>
          </a:p>
        </p:txBody>
      </p:sp>
      <p:grpSp>
        <p:nvGrpSpPr>
          <p:cNvPr id="354" name="Google Shape;354;p48"/>
          <p:cNvGrpSpPr/>
          <p:nvPr/>
        </p:nvGrpSpPr>
        <p:grpSpPr>
          <a:xfrm>
            <a:off x="8212626" y="215723"/>
            <a:ext cx="738900" cy="738900"/>
            <a:chOff x="473351" y="619523"/>
            <a:chExt cx="738900" cy="738900"/>
          </a:xfrm>
        </p:grpSpPr>
        <p:sp>
          <p:nvSpPr>
            <p:cNvPr id="355" name="Google Shape;355;p4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6" name="Google Shape;356;p4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57" name="Google Shape;357;p48"/>
          <p:cNvSpPr txBox="1"/>
          <p:nvPr/>
        </p:nvSpPr>
        <p:spPr>
          <a:xfrm>
            <a:off x="2011550" y="1556925"/>
            <a:ext cx="5210400" cy="24957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100">
                <a:solidFill>
                  <a:srgbClr val="37474F"/>
                </a:solidFill>
                <a:latin typeface="Roboto Mono"/>
                <a:ea typeface="Roboto Mono"/>
                <a:cs typeface="Roboto Mono"/>
                <a:sym typeface="Roboto Mono"/>
              </a:rPr>
              <a:t>while (True):</a:t>
            </a:r>
            <a:endParaRPr>
              <a:solidFill>
                <a:schemeClr val="dk1"/>
              </a:solidFill>
            </a:endParaRPr>
          </a:p>
          <a:p>
            <a:pPr indent="0" lvl="0" marL="0" rtl="0" algn="l">
              <a:lnSpc>
                <a:spcPct val="115000"/>
              </a:lnSpc>
              <a:spcBef>
                <a:spcPts val="0"/>
              </a:spcBef>
              <a:spcAft>
                <a:spcPts val="0"/>
              </a:spcAft>
              <a:buNone/>
            </a:pPr>
            <a:r>
              <a:rPr lang="es" sz="1100">
                <a:solidFill>
                  <a:srgbClr val="37474F"/>
                </a:solidFill>
                <a:latin typeface="Roboto Mono"/>
                <a:ea typeface="Roboto Mono"/>
                <a:cs typeface="Roboto Mono"/>
                <a:sym typeface="Roboto Mono"/>
              </a:rPr>
              <a:t>   try:  </a:t>
            </a:r>
            <a:endParaRPr>
              <a:solidFill>
                <a:schemeClr val="dk1"/>
              </a:solidFill>
            </a:endParaRPr>
          </a:p>
          <a:p>
            <a:pPr indent="0" lvl="0" marL="0" rtl="0" algn="l">
              <a:lnSpc>
                <a:spcPct val="115000"/>
              </a:lnSpc>
              <a:spcBef>
                <a:spcPts val="0"/>
              </a:spcBef>
              <a:spcAft>
                <a:spcPts val="0"/>
              </a:spcAft>
              <a:buNone/>
            </a:pPr>
            <a:r>
              <a:rPr lang="es" sz="1100">
                <a:solidFill>
                  <a:srgbClr val="37474F"/>
                </a:solidFill>
                <a:latin typeface="Roboto Mono"/>
                <a:ea typeface="Roboto Mono"/>
                <a:cs typeface="Roboto Mono"/>
                <a:sym typeface="Roboto Mono"/>
              </a:rPr>
              <a:t>      a = float(input("Introduce un número: "))</a:t>
            </a:r>
            <a:endParaRPr>
              <a:solidFill>
                <a:schemeClr val="dk1"/>
              </a:solidFill>
            </a:endParaRPr>
          </a:p>
          <a:p>
            <a:pPr indent="0" lvl="0" marL="0" rtl="0" algn="l">
              <a:lnSpc>
                <a:spcPct val="115000"/>
              </a:lnSpc>
              <a:spcBef>
                <a:spcPts val="0"/>
              </a:spcBef>
              <a:spcAft>
                <a:spcPts val="0"/>
              </a:spcAft>
              <a:buNone/>
            </a:pPr>
            <a:r>
              <a:rPr lang="es" sz="1100">
                <a:solidFill>
                  <a:srgbClr val="37474F"/>
                </a:solidFill>
                <a:latin typeface="Roboto Mono"/>
                <a:ea typeface="Roboto Mono"/>
                <a:cs typeface="Roboto Mono"/>
                <a:sym typeface="Roboto Mono"/>
              </a:rPr>
              <a:t>      b = float(input("Introduce otro número: "))</a:t>
            </a:r>
            <a:endParaRPr>
              <a:solidFill>
                <a:schemeClr val="dk1"/>
              </a:solidFill>
            </a:endParaRPr>
          </a:p>
          <a:p>
            <a:pPr indent="0" lvl="0" marL="0" rtl="0" algn="l">
              <a:lnSpc>
                <a:spcPct val="115000"/>
              </a:lnSpc>
              <a:spcBef>
                <a:spcPts val="0"/>
              </a:spcBef>
              <a:spcAft>
                <a:spcPts val="0"/>
              </a:spcAft>
              <a:buNone/>
            </a:pPr>
            <a:r>
              <a:rPr lang="es" sz="1100">
                <a:solidFill>
                  <a:srgbClr val="37474F"/>
                </a:solidFill>
                <a:latin typeface="Roboto Mono"/>
                <a:ea typeface="Roboto Mono"/>
                <a:cs typeface="Roboto Mono"/>
                <a:sym typeface="Roboto Mono"/>
              </a:rPr>
              <a:t>      print(a + b)</a:t>
            </a:r>
            <a:endParaRPr>
              <a:solidFill>
                <a:schemeClr val="dk1"/>
              </a:solidFill>
            </a:endParaRPr>
          </a:p>
          <a:p>
            <a:pPr indent="0" lvl="0" marL="0" rtl="0" algn="l">
              <a:lnSpc>
                <a:spcPct val="115000"/>
              </a:lnSpc>
              <a:spcBef>
                <a:spcPts val="0"/>
              </a:spcBef>
              <a:spcAft>
                <a:spcPts val="0"/>
              </a:spcAft>
              <a:buNone/>
            </a:pPr>
            <a:r>
              <a:rPr lang="es" sz="1100">
                <a:solidFill>
                  <a:srgbClr val="37474F"/>
                </a:solidFill>
                <a:latin typeface="Roboto Mono"/>
                <a:ea typeface="Roboto Mono"/>
                <a:cs typeface="Roboto Mono"/>
                <a:sym typeface="Roboto Mono"/>
              </a:rPr>
              <a:t>   except:</a:t>
            </a:r>
            <a:endParaRPr>
              <a:solidFill>
                <a:schemeClr val="dk1"/>
              </a:solidFill>
            </a:endParaRPr>
          </a:p>
          <a:p>
            <a:pPr indent="0" lvl="0" marL="0" rtl="0" algn="l">
              <a:lnSpc>
                <a:spcPct val="115000"/>
              </a:lnSpc>
              <a:spcBef>
                <a:spcPts val="0"/>
              </a:spcBef>
              <a:spcAft>
                <a:spcPts val="0"/>
              </a:spcAft>
              <a:buNone/>
            </a:pPr>
            <a:r>
              <a:rPr lang="es" sz="1100">
                <a:solidFill>
                  <a:srgbClr val="37474F"/>
                </a:solidFill>
                <a:latin typeface="Roboto Mono"/>
                <a:ea typeface="Roboto Mono"/>
                <a:cs typeface="Roboto Mono"/>
                <a:sym typeface="Roboto Mono"/>
              </a:rPr>
              <a:t>      print("Ha ocurrido un error. Tienes que introducir 2 números.")</a:t>
            </a:r>
            <a:endParaRPr>
              <a:solidFill>
                <a:schemeClr val="dk1"/>
              </a:solidFill>
            </a:endParaRPr>
          </a:p>
          <a:p>
            <a:pPr indent="0" lvl="0" marL="0" rtl="0" algn="l">
              <a:lnSpc>
                <a:spcPct val="115000"/>
              </a:lnSpc>
              <a:spcBef>
                <a:spcPts val="0"/>
              </a:spcBef>
              <a:spcAft>
                <a:spcPts val="0"/>
              </a:spcAft>
              <a:buNone/>
            </a:pPr>
            <a:r>
              <a:rPr lang="es" sz="1100">
                <a:solidFill>
                  <a:srgbClr val="37474F"/>
                </a:solidFill>
                <a:latin typeface="Roboto Mono"/>
                <a:ea typeface="Roboto Mono"/>
                <a:cs typeface="Roboto Mono"/>
                <a:sym typeface="Roboto Mono"/>
              </a:rPr>
              <a:t>   else:</a:t>
            </a:r>
            <a:endParaRPr>
              <a:solidFill>
                <a:schemeClr val="dk1"/>
              </a:solidFill>
            </a:endParaRPr>
          </a:p>
          <a:p>
            <a:pPr indent="0" lvl="0" marL="0" rtl="0" algn="l">
              <a:lnSpc>
                <a:spcPct val="115000"/>
              </a:lnSpc>
              <a:spcBef>
                <a:spcPts val="0"/>
              </a:spcBef>
              <a:spcAft>
                <a:spcPts val="0"/>
              </a:spcAft>
              <a:buNone/>
            </a:pPr>
            <a:r>
              <a:rPr lang="es" sz="1100">
                <a:solidFill>
                  <a:srgbClr val="37474F"/>
                </a:solidFill>
                <a:latin typeface="Roboto Mono"/>
                <a:ea typeface="Roboto Mono"/>
                <a:cs typeface="Roboto Mono"/>
                <a:sym typeface="Roboto Mono"/>
              </a:rPr>
              <a:t>      print("La suma se ha realizado correctamente.")</a:t>
            </a:r>
            <a:endParaRPr>
              <a:solidFill>
                <a:schemeClr val="dk1"/>
              </a:solidFill>
            </a:endParaRPr>
          </a:p>
          <a:p>
            <a:pPr indent="0" lvl="0" marL="0" rtl="0" algn="l">
              <a:lnSpc>
                <a:spcPct val="115000"/>
              </a:lnSpc>
              <a:spcBef>
                <a:spcPts val="0"/>
              </a:spcBef>
              <a:spcAft>
                <a:spcPts val="0"/>
              </a:spcAft>
              <a:buNone/>
            </a:pPr>
            <a:r>
              <a:rPr lang="es" sz="1100">
                <a:solidFill>
                  <a:srgbClr val="37474F"/>
                </a:solidFill>
                <a:latin typeface="Roboto Mono"/>
                <a:ea typeface="Roboto Mono"/>
                <a:cs typeface="Roboto Mono"/>
                <a:sym typeface="Roboto Mono"/>
              </a:rPr>
              <a:t>      break  # Importante romper la iteración si todo ha ido bien.</a:t>
            </a:r>
            <a:endParaRPr sz="1100">
              <a:solidFill>
                <a:srgbClr val="37474F"/>
              </a:solidFill>
              <a:latin typeface="Roboto Mono"/>
              <a:ea typeface="Roboto Mono"/>
              <a:cs typeface="Roboto Mono"/>
              <a:sym typeface="Roboto Mon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Finaly</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Finaly</a:t>
            </a:r>
            <a:endParaRPr b="1" i="0" sz="4000" u="none" cap="none" strike="noStrike">
              <a:solidFill>
                <a:schemeClr val="dk1"/>
              </a:solidFill>
              <a:latin typeface="DM Sans"/>
              <a:ea typeface="DM Sans"/>
              <a:cs typeface="DM Sans"/>
              <a:sym typeface="DM Sans"/>
            </a:endParaRPr>
          </a:p>
        </p:txBody>
      </p:sp>
      <p:sp>
        <p:nvSpPr>
          <p:cNvPr id="368" name="Google Shape;368;p50"/>
          <p:cNvSpPr txBox="1"/>
          <p:nvPr/>
        </p:nvSpPr>
        <p:spPr>
          <a:xfrm>
            <a:off x="473350" y="1908175"/>
            <a:ext cx="56760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La sentencia try tiene otra sentencia opcional que intenta definir acciones de limpieza que deben ser ejecutadas bajo ciertas circunstancias. Una sentencia finaly </a:t>
            </a:r>
            <a:r>
              <a:rPr lang="es" sz="1350">
                <a:highlight>
                  <a:schemeClr val="accent4"/>
                </a:highlight>
                <a:latin typeface="DM Sans"/>
                <a:ea typeface="DM Sans"/>
                <a:cs typeface="DM Sans"/>
                <a:sym typeface="DM Sans"/>
              </a:rPr>
              <a:t>siempre es ejecutada antes de salir de la sentencia try</a:t>
            </a:r>
            <a:r>
              <a:rPr lang="es" sz="1350">
                <a:latin typeface="DM Sans"/>
                <a:ea typeface="DM Sans"/>
                <a:cs typeface="DM Sans"/>
                <a:sym typeface="DM Sans"/>
              </a:rPr>
              <a:t>, ya sea que una excepción haya ocurrido o no.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Finaly</a:t>
            </a:r>
            <a:endParaRPr b="1" i="0" sz="4000" u="none" cap="none" strike="noStrike">
              <a:solidFill>
                <a:schemeClr val="dk1"/>
              </a:solidFill>
              <a:latin typeface="DM Sans"/>
              <a:ea typeface="DM Sans"/>
              <a:cs typeface="DM Sans"/>
              <a:sym typeface="DM Sans"/>
            </a:endParaRPr>
          </a:p>
        </p:txBody>
      </p:sp>
      <p:sp>
        <p:nvSpPr>
          <p:cNvPr id="374" name="Google Shape;374;p51"/>
          <p:cNvSpPr txBox="1"/>
          <p:nvPr/>
        </p:nvSpPr>
        <p:spPr>
          <a:xfrm>
            <a:off x="473350" y="1908175"/>
            <a:ext cx="3834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Cuando ocurre una excepción en la sentencia try y no fue manejada por una sentencia except (u ocurrió en una sentencia except o else), es relanzada luego de que se ejecuta la sentencia finally.</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375" name="Google Shape;375;p51"/>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highlight>
                  <a:schemeClr val="accent4"/>
                </a:highlight>
                <a:latin typeface="DM Sans"/>
                <a:ea typeface="DM Sans"/>
                <a:cs typeface="DM Sans"/>
                <a:sym typeface="DM Sans"/>
              </a:rPr>
              <a:t>La sentencia finally es también ejecutada «a la salida» cuando cualquier otra sentencia de la sentencia try es dejada vía break, continue or return. </a:t>
            </a:r>
            <a:endParaRPr b="0" i="0" sz="1350" u="none" cap="none" strike="noStrike">
              <a:solidFill>
                <a:srgbClr val="000000"/>
              </a:solidFill>
              <a:highlight>
                <a:schemeClr val="accent4"/>
              </a:highlight>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5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Finaly en ejemplo</a:t>
            </a:r>
            <a:endParaRPr b="1" i="0" sz="3500" u="none" cap="none" strike="noStrike">
              <a:solidFill>
                <a:schemeClr val="lt1"/>
              </a:solidFill>
              <a:latin typeface="DM Sans"/>
              <a:ea typeface="DM Sans"/>
              <a:cs typeface="DM Sans"/>
              <a:sym typeface="DM Sans"/>
            </a:endParaRPr>
          </a:p>
        </p:txBody>
      </p:sp>
      <p:grpSp>
        <p:nvGrpSpPr>
          <p:cNvPr id="382" name="Google Shape;382;p52"/>
          <p:cNvGrpSpPr/>
          <p:nvPr/>
        </p:nvGrpSpPr>
        <p:grpSpPr>
          <a:xfrm>
            <a:off x="8212626" y="215723"/>
            <a:ext cx="738900" cy="738900"/>
            <a:chOff x="473351" y="619523"/>
            <a:chExt cx="738900" cy="738900"/>
          </a:xfrm>
        </p:grpSpPr>
        <p:sp>
          <p:nvSpPr>
            <p:cNvPr id="383" name="Google Shape;383;p5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4" name="Google Shape;384;p5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85" name="Google Shape;385;p52"/>
          <p:cNvSpPr txBox="1"/>
          <p:nvPr/>
        </p:nvSpPr>
        <p:spPr>
          <a:xfrm>
            <a:off x="1695475" y="1330950"/>
            <a:ext cx="6063000" cy="30210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rgbClr val="37474F"/>
                </a:solidFill>
                <a:latin typeface="DM Sans"/>
                <a:ea typeface="DM Sans"/>
                <a:cs typeface="DM Sans"/>
                <a:sym typeface="DM Sans"/>
              </a:rPr>
              <a:t>while (True):</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rgbClr val="37474F"/>
                </a:solidFill>
                <a:latin typeface="DM Sans"/>
                <a:ea typeface="DM Sans"/>
                <a:cs typeface="DM Sans"/>
                <a:sym typeface="DM Sans"/>
              </a:rPr>
              <a:t>   try: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rgbClr val="37474F"/>
                </a:solidFill>
                <a:latin typeface="DM Sans"/>
                <a:ea typeface="DM Sans"/>
                <a:cs typeface="DM Sans"/>
                <a:sym typeface="DM Sans"/>
              </a:rPr>
              <a:t>      a = float(input("Introduce un número: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rgbClr val="37474F"/>
                </a:solidFill>
                <a:latin typeface="DM Sans"/>
                <a:ea typeface="DM Sans"/>
                <a:cs typeface="DM Sans"/>
                <a:sym typeface="DM Sans"/>
              </a:rPr>
              <a:t>      b = float(input("Introduce otro número: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rgbClr val="37474F"/>
                </a:solidFill>
                <a:latin typeface="DM Sans"/>
                <a:ea typeface="DM Sans"/>
                <a:cs typeface="DM Sans"/>
                <a:sym typeface="DM Sans"/>
              </a:rPr>
              <a:t>      print(a + b)</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rgbClr val="37474F"/>
                </a:solidFill>
                <a:latin typeface="DM Sans"/>
                <a:ea typeface="DM Sans"/>
                <a:cs typeface="DM Sans"/>
                <a:sym typeface="DM Sans"/>
              </a:rPr>
              <a:t>   except:</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rgbClr val="37474F"/>
                </a:solidFill>
                <a:latin typeface="DM Sans"/>
                <a:ea typeface="DM Sans"/>
                <a:cs typeface="DM Sans"/>
                <a:sym typeface="DM Sans"/>
              </a:rPr>
              <a:t>      print("Ha ocurrido un error. Tienes que introducir 2 números.")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rgbClr val="37474F"/>
                </a:solidFill>
                <a:latin typeface="DM Sans"/>
                <a:ea typeface="DM Sans"/>
                <a:cs typeface="DM Sans"/>
                <a:sym typeface="DM Sans"/>
              </a:rPr>
              <a:t>   else:</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rgbClr val="37474F"/>
                </a:solidFill>
                <a:latin typeface="DM Sans"/>
                <a:ea typeface="DM Sans"/>
                <a:cs typeface="DM Sans"/>
                <a:sym typeface="DM Sans"/>
              </a:rPr>
              <a:t>      print("La suma se ha realizado correctamente.")</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rgbClr val="37474F"/>
                </a:solidFill>
                <a:latin typeface="DM Sans"/>
                <a:ea typeface="DM Sans"/>
                <a:cs typeface="DM Sans"/>
                <a:sym typeface="DM Sans"/>
              </a:rPr>
              <a:t>      break   # Importante romper la iteración si todo ha ido bien.</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rgbClr val="37474F"/>
                </a:solidFill>
                <a:latin typeface="DM Sans"/>
                <a:ea typeface="DM Sans"/>
                <a:cs typeface="DM Sans"/>
                <a:sym typeface="DM Sans"/>
              </a:rPr>
              <a:t>   finally:</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rgbClr val="37474F"/>
                </a:solidFill>
                <a:latin typeface="DM Sans"/>
                <a:ea typeface="DM Sans"/>
                <a:cs typeface="DM Sans"/>
                <a:sym typeface="DM Sans"/>
              </a:rPr>
              <a:t>      print("Fin del bucle") # Esto se ejecuta siempre.</a:t>
            </a:r>
            <a:endParaRPr sz="1350">
              <a:solidFill>
                <a:srgbClr val="37474F"/>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79" name="Google Shape;79;p17"/>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80" name="Google Shape;80;p17"/>
          <p:cNvSpPr txBox="1"/>
          <p:nvPr/>
        </p:nvSpPr>
        <p:spPr>
          <a:xfrm>
            <a:off x="2690561" y="14516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Identificar </a:t>
            </a:r>
            <a:r>
              <a:rPr lang="es" sz="1350">
                <a:solidFill>
                  <a:schemeClr val="lt1"/>
                </a:solidFill>
                <a:latin typeface="DM Sans"/>
                <a:ea typeface="DM Sans"/>
                <a:cs typeface="DM Sans"/>
                <a:sym typeface="DM Sans"/>
              </a:rPr>
              <a:t>las diferencias entre errores y excepciones. </a:t>
            </a:r>
            <a:endParaRPr b="0" i="0" sz="1350" u="none" cap="none" strike="noStrike">
              <a:solidFill>
                <a:schemeClr val="lt1"/>
              </a:solidFill>
              <a:latin typeface="DM Sans"/>
              <a:ea typeface="DM Sans"/>
              <a:cs typeface="DM Sans"/>
              <a:sym typeface="DM Sans"/>
            </a:endParaRPr>
          </a:p>
        </p:txBody>
      </p:sp>
      <p:pic>
        <p:nvPicPr>
          <p:cNvPr id="81" name="Google Shape;81;p17"/>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82" name="Google Shape;82;p17"/>
          <p:cNvSpPr txBox="1"/>
          <p:nvPr/>
        </p:nvSpPr>
        <p:spPr>
          <a:xfrm>
            <a:off x="2690561" y="20547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Utilizar </a:t>
            </a:r>
            <a:r>
              <a:rPr lang="es" sz="1350">
                <a:solidFill>
                  <a:schemeClr val="lt1"/>
                </a:solidFill>
                <a:latin typeface="DM Sans"/>
                <a:ea typeface="DM Sans"/>
                <a:cs typeface="DM Sans"/>
                <a:sym typeface="DM Sans"/>
              </a:rPr>
              <a:t>excepciones existentes.</a:t>
            </a:r>
            <a:endParaRPr b="0" i="0" sz="1350" u="none" cap="none" strike="noStrike">
              <a:solidFill>
                <a:schemeClr val="lt1"/>
              </a:solidFill>
              <a:latin typeface="DM Sans"/>
              <a:ea typeface="DM Sans"/>
              <a:cs typeface="DM Sans"/>
              <a:sym typeface="DM Sans"/>
            </a:endParaRPr>
          </a:p>
        </p:txBody>
      </p:sp>
      <p:pic>
        <p:nvPicPr>
          <p:cNvPr id="83" name="Google Shape;83;p17"/>
          <p:cNvPicPr preferRelativeResize="0"/>
          <p:nvPr/>
        </p:nvPicPr>
        <p:blipFill rotWithShape="1">
          <a:blip r:embed="rId3">
            <a:alphaModFix/>
          </a:blip>
          <a:srcRect b="0" l="0" r="0" t="0"/>
          <a:stretch/>
        </p:blipFill>
        <p:spPr>
          <a:xfrm>
            <a:off x="2172138" y="3009938"/>
            <a:ext cx="196975" cy="196975"/>
          </a:xfrm>
          <a:prstGeom prst="rect">
            <a:avLst/>
          </a:prstGeom>
          <a:noFill/>
          <a:ln>
            <a:noFill/>
          </a:ln>
        </p:spPr>
      </p:pic>
      <p:sp>
        <p:nvSpPr>
          <p:cNvPr id="84" name="Google Shape;84;p17"/>
          <p:cNvSpPr txBox="1"/>
          <p:nvPr/>
        </p:nvSpPr>
        <p:spPr>
          <a:xfrm>
            <a:off x="2690561" y="29122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Crear </a:t>
            </a:r>
            <a:r>
              <a:rPr lang="es" sz="1350">
                <a:solidFill>
                  <a:schemeClr val="lt1"/>
                </a:solidFill>
                <a:latin typeface="DM Sans"/>
                <a:ea typeface="DM Sans"/>
                <a:cs typeface="DM Sans"/>
                <a:sym typeface="DM Sans"/>
              </a:rPr>
              <a:t>excepciones propias.</a:t>
            </a:r>
            <a:endParaRPr b="0" i="0" sz="1350" u="none" cap="none" strike="noStrike">
              <a:solidFill>
                <a:schemeClr val="lt1"/>
              </a:solidFill>
              <a:latin typeface="DM Sans"/>
              <a:ea typeface="DM Sans"/>
              <a:cs typeface="DM Sans"/>
              <a:sym typeface="DM Sans"/>
            </a:endParaRPr>
          </a:p>
        </p:txBody>
      </p:sp>
      <p:cxnSp>
        <p:nvCxnSpPr>
          <p:cNvPr id="85" name="Google Shape;85;p17"/>
          <p:cNvCxnSpPr>
            <a:stCxn id="79" idx="2"/>
            <a:endCxn id="81" idx="0"/>
          </p:cNvCxnSpPr>
          <p:nvPr/>
        </p:nvCxnSpPr>
        <p:spPr>
          <a:xfrm flipH="1" rot="-5400000">
            <a:off x="2052976" y="19602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86" name="Google Shape;86;p17"/>
          <p:cNvCxnSpPr>
            <a:stCxn id="81" idx="2"/>
            <a:endCxn id="83" idx="0"/>
          </p:cNvCxnSpPr>
          <p:nvPr/>
        </p:nvCxnSpPr>
        <p:spPr>
          <a:xfrm flipH="1" rot="-5400000">
            <a:off x="1953826" y="2692488"/>
            <a:ext cx="634200" cy="600"/>
          </a:xfrm>
          <a:prstGeom prst="bentConnector3">
            <a:avLst>
              <a:gd fmla="val 50004"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Excepciones múltiples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4"/>
          <p:cNvSpPr txBox="1"/>
          <p:nvPr/>
        </p:nvSpPr>
        <p:spPr>
          <a:xfrm>
            <a:off x="457725" y="1071050"/>
            <a:ext cx="5902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Excepciones múltiples</a:t>
            </a:r>
            <a:endParaRPr b="1" i="0" sz="4000" u="none" cap="none" strike="noStrike">
              <a:solidFill>
                <a:schemeClr val="dk1"/>
              </a:solidFill>
              <a:latin typeface="DM Sans"/>
              <a:ea typeface="DM Sans"/>
              <a:cs typeface="DM Sans"/>
              <a:sym typeface="DM Sans"/>
            </a:endParaRPr>
          </a:p>
        </p:txBody>
      </p:sp>
      <p:sp>
        <p:nvSpPr>
          <p:cNvPr id="396" name="Google Shape;396;p54"/>
          <p:cNvSpPr txBox="1"/>
          <p:nvPr/>
        </p:nvSpPr>
        <p:spPr>
          <a:xfrm>
            <a:off x="457725" y="2211625"/>
            <a:ext cx="47301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En una misma pieza de código pueden ocurrir muchos errores distintos y quizá nos interese actuar de forma diferente en cada caso.</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highlight>
                  <a:schemeClr val="accent4"/>
                </a:highlight>
                <a:latin typeface="DM Sans"/>
                <a:ea typeface="DM Sans"/>
                <a:cs typeface="DM Sans"/>
                <a:sym typeface="DM Sans"/>
              </a:rPr>
              <a:t>Para esas situaciones algo que podemos hacer es asignar una excepción a una variable.</a:t>
            </a:r>
            <a:endParaRPr sz="1350">
              <a:highlight>
                <a:schemeClr val="accent4"/>
              </a:highlight>
              <a:latin typeface="DM Sans"/>
              <a:ea typeface="DM Sans"/>
              <a:cs typeface="DM Sans"/>
              <a:sym typeface="DM Sans"/>
            </a:endParaRPr>
          </a:p>
        </p:txBody>
      </p:sp>
      <p:pic>
        <p:nvPicPr>
          <p:cNvPr id="397" name="Google Shape;397;p54"/>
          <p:cNvPicPr preferRelativeResize="0"/>
          <p:nvPr/>
        </p:nvPicPr>
        <p:blipFill rotWithShape="1">
          <a:blip r:embed="rId3">
            <a:alphaModFix/>
          </a:blip>
          <a:srcRect b="0" l="0" r="0" t="0"/>
          <a:stretch/>
        </p:blipFill>
        <p:spPr>
          <a:xfrm>
            <a:off x="5612973" y="2028723"/>
            <a:ext cx="2022025" cy="20220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5"/>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55"/>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Excepciones múltiples</a:t>
            </a:r>
            <a:endParaRPr b="1" i="0" sz="3500" u="none" cap="none" strike="noStrike">
              <a:solidFill>
                <a:schemeClr val="lt1"/>
              </a:solidFill>
              <a:latin typeface="DM Sans"/>
              <a:ea typeface="DM Sans"/>
              <a:cs typeface="DM Sans"/>
              <a:sym typeface="DM Sans"/>
            </a:endParaRPr>
          </a:p>
        </p:txBody>
      </p:sp>
      <p:grpSp>
        <p:nvGrpSpPr>
          <p:cNvPr id="404" name="Google Shape;404;p55"/>
          <p:cNvGrpSpPr/>
          <p:nvPr/>
        </p:nvGrpSpPr>
        <p:grpSpPr>
          <a:xfrm>
            <a:off x="8212626" y="215723"/>
            <a:ext cx="738900" cy="738900"/>
            <a:chOff x="473351" y="619523"/>
            <a:chExt cx="738900" cy="738900"/>
          </a:xfrm>
        </p:grpSpPr>
        <p:sp>
          <p:nvSpPr>
            <p:cNvPr id="405" name="Google Shape;405;p5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6" name="Google Shape;406;p5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07" name="Google Shape;407;p55"/>
          <p:cNvSpPr txBox="1"/>
          <p:nvPr/>
        </p:nvSpPr>
        <p:spPr>
          <a:xfrm>
            <a:off x="1137750" y="1283500"/>
            <a:ext cx="6868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De esta forma es posible analizar el tipo de error que sucede gracias a su identificador:</a:t>
            </a:r>
            <a:endParaRPr/>
          </a:p>
        </p:txBody>
      </p:sp>
      <p:sp>
        <p:nvSpPr>
          <p:cNvPr id="408" name="Google Shape;408;p55"/>
          <p:cNvSpPr txBox="1"/>
          <p:nvPr/>
        </p:nvSpPr>
        <p:spPr>
          <a:xfrm>
            <a:off x="1899750" y="2151725"/>
            <a:ext cx="5631900" cy="18264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i="0" lang="es" sz="1350" u="none" cap="none" strike="noStrike">
                <a:solidFill>
                  <a:srgbClr val="770000"/>
                </a:solidFill>
                <a:highlight>
                  <a:srgbClr val="EAFF6A"/>
                </a:highlight>
                <a:latin typeface="DM Sans"/>
                <a:ea typeface="DM Sans"/>
                <a:cs typeface="DM Sans"/>
                <a:sym typeface="DM Sans"/>
              </a:rPr>
              <a:t>&gt;&gt;&gt;</a:t>
            </a:r>
            <a:r>
              <a:rPr i="0" lang="es" sz="1350" u="none" cap="none" strike="noStrike">
                <a:solidFill>
                  <a:srgbClr val="000000"/>
                </a:solidFill>
                <a:highlight>
                  <a:srgbClr val="EAFF6A"/>
                </a:highlight>
                <a:latin typeface="DM Sans"/>
                <a:ea typeface="DM Sans"/>
                <a:cs typeface="DM Sans"/>
                <a:sym typeface="DM Sans"/>
              </a:rPr>
              <a:t> </a:t>
            </a:r>
            <a:r>
              <a:rPr i="0" lang="es" sz="1350" u="none" cap="none" strike="noStrike">
                <a:solidFill>
                  <a:srgbClr val="3B78E7"/>
                </a:solidFill>
                <a:highlight>
                  <a:srgbClr val="EAFF6A"/>
                </a:highlight>
                <a:latin typeface="DM Sans"/>
                <a:ea typeface="DM Sans"/>
                <a:cs typeface="DM Sans"/>
                <a:sym typeface="DM Sans"/>
              </a:rPr>
              <a:t>try</a:t>
            </a:r>
            <a:r>
              <a:rPr i="0" lang="es" sz="1350" u="none" cap="none" strike="noStrike">
                <a:solidFill>
                  <a:srgbClr val="37474F"/>
                </a:solidFill>
                <a:highlight>
                  <a:srgbClr val="EAFF6A"/>
                </a:highlight>
                <a:latin typeface="DM Sans"/>
                <a:ea typeface="DM Sans"/>
                <a:cs typeface="DM Sans"/>
                <a:sym typeface="DM Sans"/>
              </a:rPr>
              <a:t>:</a:t>
            </a:r>
            <a:endParaRPr i="0" sz="1350" u="none" cap="none" strike="noStrike">
              <a:solidFill>
                <a:srgbClr val="37474F"/>
              </a:solidFill>
              <a:highlight>
                <a:srgbClr val="EAFF6A"/>
              </a:highlight>
              <a:latin typeface="DM Sans"/>
              <a:ea typeface="DM Sans"/>
              <a:cs typeface="DM Sans"/>
              <a:sym typeface="DM Sans"/>
            </a:endParaRPr>
          </a:p>
          <a:p>
            <a:pPr indent="457200" lvl="0" marL="457200" marR="0" rtl="0" algn="l">
              <a:lnSpc>
                <a:spcPct val="115000"/>
              </a:lnSpc>
              <a:spcBef>
                <a:spcPts val="0"/>
              </a:spcBef>
              <a:spcAft>
                <a:spcPts val="0"/>
              </a:spcAft>
              <a:buClr>
                <a:srgbClr val="000000"/>
              </a:buClr>
              <a:buSzPts val="1600"/>
              <a:buFont typeface="Arial"/>
              <a:buNone/>
            </a:pPr>
            <a:r>
              <a:rPr i="0" lang="es" sz="1350" u="none" cap="none" strike="noStrike">
                <a:solidFill>
                  <a:srgbClr val="37474F"/>
                </a:solidFill>
                <a:highlight>
                  <a:srgbClr val="EAFF6A"/>
                </a:highlight>
                <a:latin typeface="DM Sans"/>
                <a:ea typeface="DM Sans"/>
                <a:cs typeface="DM Sans"/>
                <a:sym typeface="DM Sans"/>
              </a:rPr>
              <a:t>n = </a:t>
            </a:r>
            <a:r>
              <a:rPr i="0" lang="es" sz="1350" u="none" cap="none" strike="noStrike">
                <a:solidFill>
                  <a:srgbClr val="C2185B"/>
                </a:solidFill>
                <a:highlight>
                  <a:srgbClr val="EAFF6A"/>
                </a:highlight>
                <a:latin typeface="DM Sans"/>
                <a:ea typeface="DM Sans"/>
                <a:cs typeface="DM Sans"/>
                <a:sym typeface="DM Sans"/>
              </a:rPr>
              <a:t>input</a:t>
            </a:r>
            <a:r>
              <a:rPr i="0" lang="es" sz="1350" u="none" cap="none" strike="noStrike">
                <a:solidFill>
                  <a:srgbClr val="37474F"/>
                </a:solidFill>
                <a:highlight>
                  <a:srgbClr val="EAFF6A"/>
                </a:highlight>
                <a:latin typeface="DM Sans"/>
                <a:ea typeface="DM Sans"/>
                <a:cs typeface="DM Sans"/>
                <a:sym typeface="DM Sans"/>
              </a:rPr>
              <a:t>(</a:t>
            </a:r>
            <a:r>
              <a:rPr i="0" lang="es" sz="1350" u="none" cap="none" strike="noStrike">
                <a:solidFill>
                  <a:srgbClr val="0D904F"/>
                </a:solidFill>
                <a:highlight>
                  <a:srgbClr val="EAFF6A"/>
                </a:highlight>
                <a:latin typeface="DM Sans"/>
                <a:ea typeface="DM Sans"/>
                <a:cs typeface="DM Sans"/>
                <a:sym typeface="DM Sans"/>
              </a:rPr>
              <a:t>"Introduce un número: "</a:t>
            </a:r>
            <a:r>
              <a:rPr i="0" lang="es" sz="1350" u="none" cap="none" strike="noStrike">
                <a:solidFill>
                  <a:srgbClr val="37474F"/>
                </a:solidFill>
                <a:highlight>
                  <a:srgbClr val="EAFF6A"/>
                </a:highlight>
                <a:latin typeface="DM Sans"/>
                <a:ea typeface="DM Sans"/>
                <a:cs typeface="DM Sans"/>
                <a:sym typeface="DM Sans"/>
              </a:rPr>
              <a:t>)  </a:t>
            </a:r>
            <a:r>
              <a:rPr i="0" lang="es" sz="1350" u="none" cap="none" strike="noStrike">
                <a:solidFill>
                  <a:srgbClr val="999999"/>
                </a:solidFill>
                <a:highlight>
                  <a:srgbClr val="EAFF6A"/>
                </a:highlight>
                <a:latin typeface="DM Sans"/>
                <a:ea typeface="DM Sans"/>
                <a:cs typeface="DM Sans"/>
                <a:sym typeface="DM Sans"/>
              </a:rPr>
              <a:t># no transformamos a número</a:t>
            </a:r>
            <a:endParaRPr i="0" sz="1350" u="none" cap="none" strike="noStrike">
              <a:solidFill>
                <a:srgbClr val="37474F"/>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600"/>
              <a:buFont typeface="Arial"/>
              <a:buNone/>
            </a:pPr>
            <a:r>
              <a:rPr i="0" lang="es" sz="1350" u="none" cap="none" strike="noStrike">
                <a:solidFill>
                  <a:srgbClr val="37474F"/>
                </a:solidFill>
                <a:highlight>
                  <a:srgbClr val="EAFF6A"/>
                </a:highlight>
                <a:latin typeface="DM Sans"/>
                <a:ea typeface="DM Sans"/>
                <a:cs typeface="DM Sans"/>
                <a:sym typeface="DM Sans"/>
              </a:rPr>
              <a:t>    		</a:t>
            </a:r>
            <a:r>
              <a:rPr i="0" lang="es" sz="1350" u="none" cap="none" strike="noStrike">
                <a:solidFill>
                  <a:srgbClr val="E74C3C"/>
                </a:solidFill>
                <a:highlight>
                  <a:srgbClr val="EAFF6A"/>
                </a:highlight>
                <a:latin typeface="DM Sans"/>
                <a:ea typeface="DM Sans"/>
                <a:cs typeface="DM Sans"/>
                <a:sym typeface="DM Sans"/>
              </a:rPr>
              <a:t>5</a:t>
            </a:r>
            <a:r>
              <a:rPr i="0" lang="es" sz="1350" u="none" cap="none" strike="noStrike">
                <a:solidFill>
                  <a:srgbClr val="37474F"/>
                </a:solidFill>
                <a:highlight>
                  <a:srgbClr val="EAFF6A"/>
                </a:highlight>
                <a:latin typeface="DM Sans"/>
                <a:ea typeface="DM Sans"/>
                <a:cs typeface="DM Sans"/>
                <a:sym typeface="DM Sans"/>
              </a:rPr>
              <a:t>/n</a:t>
            </a:r>
            <a:endParaRPr i="0" sz="1350" u="none" cap="none" strike="noStrike">
              <a:solidFill>
                <a:srgbClr val="37474F"/>
              </a:solidFill>
              <a:highlight>
                <a:srgbClr val="EAFF6A"/>
              </a:highlight>
              <a:latin typeface="DM Sans"/>
              <a:ea typeface="DM Sans"/>
              <a:cs typeface="DM Sans"/>
              <a:sym typeface="DM Sans"/>
            </a:endParaRPr>
          </a:p>
          <a:p>
            <a:pPr indent="457200" lvl="0" marL="0" marR="0" rtl="0" algn="l">
              <a:lnSpc>
                <a:spcPct val="115000"/>
              </a:lnSpc>
              <a:spcBef>
                <a:spcPts val="0"/>
              </a:spcBef>
              <a:spcAft>
                <a:spcPts val="0"/>
              </a:spcAft>
              <a:buClr>
                <a:srgbClr val="000000"/>
              </a:buClr>
              <a:buSzPts val="1600"/>
              <a:buFont typeface="Arial"/>
              <a:buNone/>
            </a:pPr>
            <a:r>
              <a:rPr i="0" lang="es" sz="1350" u="none" cap="none" strike="noStrike">
                <a:solidFill>
                  <a:srgbClr val="3B78E7"/>
                </a:solidFill>
                <a:highlight>
                  <a:srgbClr val="EAFF6A"/>
                </a:highlight>
                <a:latin typeface="DM Sans"/>
                <a:ea typeface="DM Sans"/>
                <a:cs typeface="DM Sans"/>
                <a:sym typeface="DM Sans"/>
              </a:rPr>
              <a:t>except</a:t>
            </a:r>
            <a:r>
              <a:rPr i="0" lang="es" sz="1350" u="none" cap="none" strike="noStrike">
                <a:solidFill>
                  <a:srgbClr val="37474F"/>
                </a:solidFill>
                <a:highlight>
                  <a:srgbClr val="EAFF6A"/>
                </a:highlight>
                <a:latin typeface="DM Sans"/>
                <a:ea typeface="DM Sans"/>
                <a:cs typeface="DM Sans"/>
                <a:sym typeface="DM Sans"/>
              </a:rPr>
              <a:t> </a:t>
            </a:r>
            <a:r>
              <a:rPr i="0" lang="es" sz="1350" u="none" cap="none" strike="noStrike">
                <a:solidFill>
                  <a:srgbClr val="C2185B"/>
                </a:solidFill>
                <a:highlight>
                  <a:srgbClr val="EAFF6A"/>
                </a:highlight>
                <a:latin typeface="DM Sans"/>
                <a:ea typeface="DM Sans"/>
                <a:cs typeface="DM Sans"/>
                <a:sym typeface="DM Sans"/>
              </a:rPr>
              <a:t>Exception</a:t>
            </a:r>
            <a:r>
              <a:rPr i="0" lang="es" sz="1350" u="none" cap="none" strike="noStrike">
                <a:solidFill>
                  <a:srgbClr val="37474F"/>
                </a:solidFill>
                <a:highlight>
                  <a:srgbClr val="EAFF6A"/>
                </a:highlight>
                <a:latin typeface="DM Sans"/>
                <a:ea typeface="DM Sans"/>
                <a:cs typeface="DM Sans"/>
                <a:sym typeface="DM Sans"/>
              </a:rPr>
              <a:t> </a:t>
            </a:r>
            <a:r>
              <a:rPr i="0" lang="es" sz="1350" u="none" cap="none" strike="noStrike">
                <a:solidFill>
                  <a:srgbClr val="3B78E7"/>
                </a:solidFill>
                <a:highlight>
                  <a:srgbClr val="EAFF6A"/>
                </a:highlight>
                <a:latin typeface="DM Sans"/>
                <a:ea typeface="DM Sans"/>
                <a:cs typeface="DM Sans"/>
                <a:sym typeface="DM Sans"/>
              </a:rPr>
              <a:t>as</a:t>
            </a:r>
            <a:r>
              <a:rPr i="0" lang="es" sz="1350" u="none" cap="none" strike="noStrike">
                <a:solidFill>
                  <a:srgbClr val="37474F"/>
                </a:solidFill>
                <a:highlight>
                  <a:srgbClr val="EAFF6A"/>
                </a:highlight>
                <a:latin typeface="DM Sans"/>
                <a:ea typeface="DM Sans"/>
                <a:cs typeface="DM Sans"/>
                <a:sym typeface="DM Sans"/>
              </a:rPr>
              <a:t> e:  </a:t>
            </a:r>
            <a:r>
              <a:rPr i="0" lang="es" sz="1350" u="none" cap="none" strike="noStrike">
                <a:solidFill>
                  <a:srgbClr val="999999"/>
                </a:solidFill>
                <a:highlight>
                  <a:srgbClr val="EAFF6A"/>
                </a:highlight>
                <a:latin typeface="DM Sans"/>
                <a:ea typeface="DM Sans"/>
                <a:cs typeface="DM Sans"/>
                <a:sym typeface="DM Sans"/>
              </a:rPr>
              <a:t># guardamos la excepción como una variable e</a:t>
            </a:r>
            <a:endParaRPr i="0" sz="1350" u="none" cap="none" strike="noStrike">
              <a:solidFill>
                <a:srgbClr val="37474F"/>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600"/>
              <a:buFont typeface="Arial"/>
              <a:buNone/>
            </a:pPr>
            <a:r>
              <a:rPr i="0" lang="es" sz="1350" u="none" cap="none" strike="noStrike">
                <a:solidFill>
                  <a:srgbClr val="37474F"/>
                </a:solidFill>
                <a:highlight>
                  <a:srgbClr val="EAFF6A"/>
                </a:highlight>
                <a:latin typeface="DM Sans"/>
                <a:ea typeface="DM Sans"/>
                <a:cs typeface="DM Sans"/>
                <a:sym typeface="DM Sans"/>
              </a:rPr>
              <a:t>    		</a:t>
            </a:r>
            <a:r>
              <a:rPr i="0" lang="es" sz="1350" u="none" cap="none" strike="noStrike">
                <a:solidFill>
                  <a:srgbClr val="C2185B"/>
                </a:solidFill>
                <a:highlight>
                  <a:srgbClr val="EAFF6A"/>
                </a:highlight>
                <a:latin typeface="DM Sans"/>
                <a:ea typeface="DM Sans"/>
                <a:cs typeface="DM Sans"/>
                <a:sym typeface="DM Sans"/>
              </a:rPr>
              <a:t>print</a:t>
            </a:r>
            <a:r>
              <a:rPr i="0" lang="es" sz="1350" u="none" cap="none" strike="noStrike">
                <a:solidFill>
                  <a:srgbClr val="37474F"/>
                </a:solidFill>
                <a:highlight>
                  <a:srgbClr val="EAFF6A"/>
                </a:highlight>
                <a:latin typeface="DM Sans"/>
                <a:ea typeface="DM Sans"/>
                <a:cs typeface="DM Sans"/>
                <a:sym typeface="DM Sans"/>
              </a:rPr>
              <a:t>(</a:t>
            </a:r>
            <a:r>
              <a:rPr i="0" lang="es" sz="1350" u="none" cap="none" strike="noStrike">
                <a:solidFill>
                  <a:srgbClr val="0D904F"/>
                </a:solidFill>
                <a:highlight>
                  <a:srgbClr val="EAFF6A"/>
                </a:highlight>
                <a:latin typeface="DM Sans"/>
                <a:ea typeface="DM Sans"/>
                <a:cs typeface="DM Sans"/>
                <a:sym typeface="DM Sans"/>
              </a:rPr>
              <a:t>"Ha ocurrido un error =&gt;"</a:t>
            </a:r>
            <a:r>
              <a:rPr i="0" lang="es" sz="1350" u="none" cap="none" strike="noStrike">
                <a:solidFill>
                  <a:srgbClr val="37474F"/>
                </a:solidFill>
                <a:highlight>
                  <a:srgbClr val="EAFF6A"/>
                </a:highlight>
                <a:latin typeface="DM Sans"/>
                <a:ea typeface="DM Sans"/>
                <a:cs typeface="DM Sans"/>
                <a:sym typeface="DM Sans"/>
              </a:rPr>
              <a:t>, </a:t>
            </a:r>
            <a:r>
              <a:rPr i="0" lang="es" sz="1350" u="none" cap="none" strike="noStrike">
                <a:solidFill>
                  <a:srgbClr val="C2185B"/>
                </a:solidFill>
                <a:highlight>
                  <a:srgbClr val="EAFF6A"/>
                </a:highlight>
                <a:latin typeface="DM Sans"/>
                <a:ea typeface="DM Sans"/>
                <a:cs typeface="DM Sans"/>
                <a:sym typeface="DM Sans"/>
              </a:rPr>
              <a:t>type</a:t>
            </a:r>
            <a:r>
              <a:rPr i="0" lang="es" sz="1350" u="none" cap="none" strike="noStrike">
                <a:solidFill>
                  <a:srgbClr val="37474F"/>
                </a:solidFill>
                <a:highlight>
                  <a:srgbClr val="EAFF6A"/>
                </a:highlight>
                <a:latin typeface="DM Sans"/>
                <a:ea typeface="DM Sans"/>
                <a:cs typeface="DM Sans"/>
                <a:sym typeface="DM Sans"/>
              </a:rPr>
              <a:t>(e).__name__)</a:t>
            </a:r>
            <a:endParaRPr i="0" sz="1350" u="none" cap="none" strike="noStrike">
              <a:solidFill>
                <a:srgbClr val="000000"/>
              </a:solidFill>
              <a:highlight>
                <a:srgbClr val="EAFF6A"/>
              </a:highlight>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6"/>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56"/>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Excepciones múltiples</a:t>
            </a:r>
            <a:endParaRPr b="1" i="0" sz="3500" u="none" cap="none" strike="noStrike">
              <a:solidFill>
                <a:schemeClr val="lt1"/>
              </a:solidFill>
              <a:latin typeface="DM Sans"/>
              <a:ea typeface="DM Sans"/>
              <a:cs typeface="DM Sans"/>
              <a:sym typeface="DM Sans"/>
            </a:endParaRPr>
          </a:p>
        </p:txBody>
      </p:sp>
      <p:grpSp>
        <p:nvGrpSpPr>
          <p:cNvPr id="415" name="Google Shape;415;p56"/>
          <p:cNvGrpSpPr/>
          <p:nvPr/>
        </p:nvGrpSpPr>
        <p:grpSpPr>
          <a:xfrm>
            <a:off x="8212626" y="215723"/>
            <a:ext cx="738900" cy="738900"/>
            <a:chOff x="473351" y="619523"/>
            <a:chExt cx="738900" cy="738900"/>
          </a:xfrm>
        </p:grpSpPr>
        <p:sp>
          <p:nvSpPr>
            <p:cNvPr id="416" name="Google Shape;416;p5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7" name="Google Shape;417;p5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18" name="Google Shape;418;p56"/>
          <p:cNvSpPr txBox="1"/>
          <p:nvPr/>
        </p:nvSpPr>
        <p:spPr>
          <a:xfrm>
            <a:off x="5443525" y="2028250"/>
            <a:ext cx="25413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Cada error tiene un identificador único que curiosamente se corresponde con su tipo de dato. Aprovechando eso podemos mostrar la clase del error utilizando la sintaxis:</a:t>
            </a:r>
            <a:endParaRPr/>
          </a:p>
        </p:txBody>
      </p:sp>
      <p:sp>
        <p:nvSpPr>
          <p:cNvPr id="419" name="Google Shape;419;p56"/>
          <p:cNvSpPr txBox="1"/>
          <p:nvPr/>
        </p:nvSpPr>
        <p:spPr>
          <a:xfrm>
            <a:off x="1679975" y="2651650"/>
            <a:ext cx="3000000" cy="392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s" sz="1350">
                <a:solidFill>
                  <a:schemeClr val="lt1"/>
                </a:solidFill>
                <a:highlight>
                  <a:srgbClr val="888888"/>
                </a:highlight>
                <a:latin typeface="DM Sans"/>
                <a:ea typeface="DM Sans"/>
                <a:cs typeface="DM Sans"/>
                <a:sym typeface="DM Sans"/>
              </a:rPr>
              <a:t>&gt;&gt;&gt; print( type(e) )</a:t>
            </a:r>
            <a:endParaRPr sz="1350">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57"/>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Excepciones múltiples</a:t>
            </a:r>
            <a:endParaRPr b="1" i="0" sz="3500" u="none" cap="none" strike="noStrike">
              <a:solidFill>
                <a:schemeClr val="lt1"/>
              </a:solidFill>
              <a:latin typeface="DM Sans"/>
              <a:ea typeface="DM Sans"/>
              <a:cs typeface="DM Sans"/>
              <a:sym typeface="DM Sans"/>
            </a:endParaRPr>
          </a:p>
        </p:txBody>
      </p:sp>
      <p:grpSp>
        <p:nvGrpSpPr>
          <p:cNvPr id="426" name="Google Shape;426;p57"/>
          <p:cNvGrpSpPr/>
          <p:nvPr/>
        </p:nvGrpSpPr>
        <p:grpSpPr>
          <a:xfrm>
            <a:off x="8212626" y="215723"/>
            <a:ext cx="738900" cy="738900"/>
            <a:chOff x="473351" y="619523"/>
            <a:chExt cx="738900" cy="738900"/>
          </a:xfrm>
        </p:grpSpPr>
        <p:sp>
          <p:nvSpPr>
            <p:cNvPr id="427" name="Google Shape;427;p5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8" name="Google Shape;428;p5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29" name="Google Shape;429;p57"/>
          <p:cNvSpPr txBox="1"/>
          <p:nvPr/>
        </p:nvSpPr>
        <p:spPr>
          <a:xfrm>
            <a:off x="4461300" y="2547700"/>
            <a:ext cx="3462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 similar a conseguir el tipo (o clase) de cualquier otra variable o valor literal:</a:t>
            </a:r>
            <a:endParaRPr sz="1350">
              <a:latin typeface="DM Sans"/>
              <a:ea typeface="DM Sans"/>
              <a:cs typeface="DM Sans"/>
              <a:sym typeface="DM Sans"/>
            </a:endParaRPr>
          </a:p>
        </p:txBody>
      </p:sp>
      <p:sp>
        <p:nvSpPr>
          <p:cNvPr id="430" name="Google Shape;430;p57"/>
          <p:cNvSpPr txBox="1"/>
          <p:nvPr/>
        </p:nvSpPr>
        <p:spPr>
          <a:xfrm>
            <a:off x="1461300" y="2184100"/>
            <a:ext cx="3000000" cy="132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s" sz="1350">
                <a:solidFill>
                  <a:schemeClr val="lt1"/>
                </a:solidFill>
                <a:highlight>
                  <a:srgbClr val="888888"/>
                </a:highlight>
                <a:latin typeface="DM Sans"/>
                <a:ea typeface="DM Sans"/>
                <a:cs typeface="DM Sans"/>
                <a:sym typeface="DM Sans"/>
              </a:rPr>
              <a:t>&gt;&gt;&gt; print(type(1))</a:t>
            </a:r>
            <a:endParaRPr b="1" sz="1350">
              <a:solidFill>
                <a:schemeClr val="lt1"/>
              </a:solidFill>
              <a:highlight>
                <a:srgbClr val="888888"/>
              </a:highlight>
              <a:latin typeface="DM Sans"/>
              <a:ea typeface="DM Sans"/>
              <a:cs typeface="DM Sans"/>
              <a:sym typeface="DM Sans"/>
            </a:endParaRPr>
          </a:p>
          <a:p>
            <a:pPr indent="0" lvl="0" marL="0" rtl="0" algn="l">
              <a:lnSpc>
                <a:spcPct val="150000"/>
              </a:lnSpc>
              <a:spcBef>
                <a:spcPts val="0"/>
              </a:spcBef>
              <a:spcAft>
                <a:spcPts val="0"/>
              </a:spcAft>
              <a:buNone/>
            </a:pPr>
            <a:r>
              <a:rPr b="1" lang="es" sz="1350">
                <a:solidFill>
                  <a:schemeClr val="lt1"/>
                </a:solidFill>
                <a:highlight>
                  <a:srgbClr val="888888"/>
                </a:highlight>
                <a:latin typeface="DM Sans"/>
                <a:ea typeface="DM Sans"/>
                <a:cs typeface="DM Sans"/>
                <a:sym typeface="DM Sans"/>
              </a:rPr>
              <a:t>&gt;&gt;&gt; print(type(3.14))</a:t>
            </a:r>
            <a:endParaRPr b="1" sz="1350">
              <a:solidFill>
                <a:schemeClr val="lt1"/>
              </a:solidFill>
              <a:highlight>
                <a:srgbClr val="888888"/>
              </a:highlight>
              <a:latin typeface="DM Sans"/>
              <a:ea typeface="DM Sans"/>
              <a:cs typeface="DM Sans"/>
              <a:sym typeface="DM Sans"/>
            </a:endParaRPr>
          </a:p>
          <a:p>
            <a:pPr indent="0" lvl="0" marL="0" rtl="0" algn="l">
              <a:lnSpc>
                <a:spcPct val="150000"/>
              </a:lnSpc>
              <a:spcBef>
                <a:spcPts val="0"/>
              </a:spcBef>
              <a:spcAft>
                <a:spcPts val="0"/>
              </a:spcAft>
              <a:buNone/>
            </a:pPr>
            <a:r>
              <a:rPr b="1" lang="es" sz="1350">
                <a:solidFill>
                  <a:schemeClr val="lt1"/>
                </a:solidFill>
                <a:highlight>
                  <a:srgbClr val="888888"/>
                </a:highlight>
                <a:latin typeface="DM Sans"/>
                <a:ea typeface="DM Sans"/>
                <a:cs typeface="DM Sans"/>
                <a:sym typeface="DM Sans"/>
              </a:rPr>
              <a:t>&gt;&gt;&gt; print(type([]))</a:t>
            </a:r>
            <a:endParaRPr b="1" sz="1350">
              <a:solidFill>
                <a:schemeClr val="lt1"/>
              </a:solidFill>
              <a:highlight>
                <a:srgbClr val="888888"/>
              </a:highlight>
              <a:latin typeface="DM Sans"/>
              <a:ea typeface="DM Sans"/>
              <a:cs typeface="DM Sans"/>
              <a:sym typeface="DM Sans"/>
            </a:endParaRPr>
          </a:p>
          <a:p>
            <a:pPr indent="0" lvl="0" marL="0" rtl="0" algn="l">
              <a:lnSpc>
                <a:spcPct val="150000"/>
              </a:lnSpc>
              <a:spcBef>
                <a:spcPts val="0"/>
              </a:spcBef>
              <a:spcAft>
                <a:spcPts val="0"/>
              </a:spcAft>
              <a:buNone/>
            </a:pPr>
            <a:r>
              <a:rPr b="1" lang="es" sz="1350">
                <a:solidFill>
                  <a:schemeClr val="lt1"/>
                </a:solidFill>
                <a:highlight>
                  <a:srgbClr val="888888"/>
                </a:highlight>
                <a:latin typeface="DM Sans"/>
                <a:ea typeface="DM Sans"/>
                <a:cs typeface="DM Sans"/>
                <a:sym typeface="DM Sans"/>
              </a:rPr>
              <a:t>&gt;&gt;&gt; print(type(()))</a:t>
            </a:r>
            <a:endParaRPr sz="1350">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5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Excepciones múltiples</a:t>
            </a:r>
            <a:endParaRPr b="1" i="0" sz="3500" u="none" cap="none" strike="noStrike">
              <a:solidFill>
                <a:schemeClr val="lt1"/>
              </a:solidFill>
              <a:latin typeface="DM Sans"/>
              <a:ea typeface="DM Sans"/>
              <a:cs typeface="DM Sans"/>
              <a:sym typeface="DM Sans"/>
            </a:endParaRPr>
          </a:p>
        </p:txBody>
      </p:sp>
      <p:grpSp>
        <p:nvGrpSpPr>
          <p:cNvPr id="437" name="Google Shape;437;p58"/>
          <p:cNvGrpSpPr/>
          <p:nvPr/>
        </p:nvGrpSpPr>
        <p:grpSpPr>
          <a:xfrm>
            <a:off x="8212626" y="215723"/>
            <a:ext cx="738900" cy="738900"/>
            <a:chOff x="473351" y="619523"/>
            <a:chExt cx="738900" cy="738900"/>
          </a:xfrm>
        </p:grpSpPr>
        <p:sp>
          <p:nvSpPr>
            <p:cNvPr id="438" name="Google Shape;438;p5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9" name="Google Shape;439;p5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40" name="Google Shape;440;p58"/>
          <p:cNvSpPr txBox="1"/>
          <p:nvPr/>
        </p:nvSpPr>
        <p:spPr>
          <a:xfrm>
            <a:off x="4843450" y="1820350"/>
            <a:ext cx="31092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Como vemos, siempre nos indica "class" delante. Eso es porque en Python todo son clases, pero hablaremos de este concepto más adelante. Lo importante ahora es que podemos mostrar solo el nombre del tipo de dato (la clase) consultando su propiedad especial name de la siguiente forma:</a:t>
            </a:r>
            <a:endParaRPr sz="1350">
              <a:latin typeface="DM Sans"/>
              <a:ea typeface="DM Sans"/>
              <a:cs typeface="DM Sans"/>
              <a:sym typeface="DM Sans"/>
            </a:endParaRPr>
          </a:p>
        </p:txBody>
      </p:sp>
      <p:sp>
        <p:nvSpPr>
          <p:cNvPr id="441" name="Google Shape;441;p58"/>
          <p:cNvSpPr txBox="1"/>
          <p:nvPr/>
        </p:nvSpPr>
        <p:spPr>
          <a:xfrm>
            <a:off x="1157300" y="2173750"/>
            <a:ext cx="38256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350">
                <a:solidFill>
                  <a:schemeClr val="lt1"/>
                </a:solidFill>
                <a:highlight>
                  <a:srgbClr val="888888"/>
                </a:highlight>
                <a:latin typeface="DM Sans"/>
                <a:ea typeface="DM Sans"/>
                <a:cs typeface="DM Sans"/>
                <a:sym typeface="DM Sans"/>
              </a:rPr>
              <a:t>&gt;&gt;&gt; print( type(e).__name__)</a:t>
            </a:r>
            <a:endParaRPr b="1" sz="1350">
              <a:solidFill>
                <a:schemeClr val="lt1"/>
              </a:solidFill>
              <a:highlight>
                <a:srgbClr val="888888"/>
              </a:highlight>
              <a:latin typeface="DM Sans"/>
              <a:ea typeface="DM Sans"/>
              <a:cs typeface="DM Sans"/>
              <a:sym typeface="DM Sans"/>
            </a:endParaRPr>
          </a:p>
          <a:p>
            <a:pPr indent="0" lvl="0" marL="0" rtl="0" algn="l">
              <a:lnSpc>
                <a:spcPct val="115000"/>
              </a:lnSpc>
              <a:spcBef>
                <a:spcPts val="0"/>
              </a:spcBef>
              <a:spcAft>
                <a:spcPts val="0"/>
              </a:spcAft>
              <a:buNone/>
            </a:pPr>
            <a:r>
              <a:rPr b="1" lang="es" sz="1350">
                <a:solidFill>
                  <a:schemeClr val="lt1"/>
                </a:solidFill>
                <a:highlight>
                  <a:srgbClr val="888888"/>
                </a:highlight>
                <a:latin typeface="DM Sans"/>
                <a:ea typeface="DM Sans"/>
                <a:cs typeface="DM Sans"/>
                <a:sym typeface="DM Sans"/>
              </a:rPr>
              <a:t>&gt;&gt;&gt; print(type(1).__name__)</a:t>
            </a:r>
            <a:endParaRPr b="1" sz="1350">
              <a:solidFill>
                <a:schemeClr val="lt1"/>
              </a:solidFill>
              <a:highlight>
                <a:srgbClr val="888888"/>
              </a:highlight>
              <a:latin typeface="DM Sans"/>
              <a:ea typeface="DM Sans"/>
              <a:cs typeface="DM Sans"/>
              <a:sym typeface="DM Sans"/>
            </a:endParaRPr>
          </a:p>
          <a:p>
            <a:pPr indent="0" lvl="0" marL="0" rtl="0" algn="l">
              <a:lnSpc>
                <a:spcPct val="115000"/>
              </a:lnSpc>
              <a:spcBef>
                <a:spcPts val="0"/>
              </a:spcBef>
              <a:spcAft>
                <a:spcPts val="0"/>
              </a:spcAft>
              <a:buNone/>
            </a:pPr>
            <a:r>
              <a:rPr b="1" lang="es" sz="1350">
                <a:solidFill>
                  <a:schemeClr val="lt1"/>
                </a:solidFill>
                <a:highlight>
                  <a:srgbClr val="888888"/>
                </a:highlight>
                <a:latin typeface="DM Sans"/>
                <a:ea typeface="DM Sans"/>
                <a:cs typeface="DM Sans"/>
                <a:sym typeface="DM Sans"/>
              </a:rPr>
              <a:t>&gt;&gt;&gt; print(type(3.14).__name__)</a:t>
            </a:r>
            <a:endParaRPr b="1" sz="1350">
              <a:solidFill>
                <a:schemeClr val="lt1"/>
              </a:solidFill>
              <a:highlight>
                <a:srgbClr val="888888"/>
              </a:highlight>
              <a:latin typeface="DM Sans"/>
              <a:ea typeface="DM Sans"/>
              <a:cs typeface="DM Sans"/>
              <a:sym typeface="DM Sans"/>
            </a:endParaRPr>
          </a:p>
          <a:p>
            <a:pPr indent="0" lvl="0" marL="0" rtl="0" algn="l">
              <a:lnSpc>
                <a:spcPct val="115000"/>
              </a:lnSpc>
              <a:spcBef>
                <a:spcPts val="0"/>
              </a:spcBef>
              <a:spcAft>
                <a:spcPts val="0"/>
              </a:spcAft>
              <a:buNone/>
            </a:pPr>
            <a:r>
              <a:rPr b="1" lang="es" sz="1350">
                <a:solidFill>
                  <a:schemeClr val="lt1"/>
                </a:solidFill>
                <a:highlight>
                  <a:srgbClr val="888888"/>
                </a:highlight>
                <a:latin typeface="DM Sans"/>
                <a:ea typeface="DM Sans"/>
                <a:cs typeface="DM Sans"/>
                <a:sym typeface="DM Sans"/>
              </a:rPr>
              <a:t>&gt;&gt;&gt; print(type([]).__name__)</a:t>
            </a:r>
            <a:endParaRPr b="1" sz="1350">
              <a:solidFill>
                <a:schemeClr val="lt1"/>
              </a:solidFill>
              <a:highlight>
                <a:srgbClr val="888888"/>
              </a:highlight>
              <a:latin typeface="DM Sans"/>
              <a:ea typeface="DM Sans"/>
              <a:cs typeface="DM Sans"/>
              <a:sym typeface="DM Sans"/>
            </a:endParaRPr>
          </a:p>
          <a:p>
            <a:pPr indent="0" lvl="0" marL="0" rtl="0" algn="l">
              <a:lnSpc>
                <a:spcPct val="115000"/>
              </a:lnSpc>
              <a:spcBef>
                <a:spcPts val="0"/>
              </a:spcBef>
              <a:spcAft>
                <a:spcPts val="0"/>
              </a:spcAft>
              <a:buNone/>
            </a:pPr>
            <a:r>
              <a:rPr b="1" lang="es" sz="1350">
                <a:solidFill>
                  <a:schemeClr val="lt1"/>
                </a:solidFill>
                <a:highlight>
                  <a:srgbClr val="888888"/>
                </a:highlight>
                <a:latin typeface="DM Sans"/>
                <a:ea typeface="DM Sans"/>
                <a:cs typeface="DM Sans"/>
                <a:sym typeface="DM Sans"/>
              </a:rPr>
              <a:t>&gt;&gt;&gt; print(type(()).__name__)</a:t>
            </a:r>
            <a:endParaRPr sz="1350">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9"/>
          <p:cNvSpPr txBox="1"/>
          <p:nvPr/>
        </p:nvSpPr>
        <p:spPr>
          <a:xfrm>
            <a:off x="457725" y="1071050"/>
            <a:ext cx="5883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Excepciones múltiples</a:t>
            </a:r>
            <a:endParaRPr b="1" sz="4000">
              <a:solidFill>
                <a:schemeClr val="dk1"/>
              </a:solidFill>
              <a:latin typeface="DM Sans"/>
              <a:ea typeface="DM Sans"/>
              <a:cs typeface="DM Sans"/>
              <a:sym typeface="DM Sans"/>
            </a:endParaRPr>
          </a:p>
        </p:txBody>
      </p:sp>
      <p:sp>
        <p:nvSpPr>
          <p:cNvPr id="447" name="Google Shape;447;p59"/>
          <p:cNvSpPr txBox="1"/>
          <p:nvPr/>
        </p:nvSpPr>
        <p:spPr>
          <a:xfrm>
            <a:off x="457725" y="2211625"/>
            <a:ext cx="47301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Gracias a los identificadores de errores podemos crear múltiples comprobaciones, siempre que dejemos en último lugar la excepción por defecto. Excepción que engloba cualquier tipo de error.</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highlight>
                  <a:schemeClr val="accent4"/>
                </a:highlight>
                <a:latin typeface="DM Sans"/>
                <a:ea typeface="DM Sans"/>
                <a:cs typeface="DM Sans"/>
                <a:sym typeface="DM Sans"/>
              </a:rPr>
              <a:t>Veamos a continuación un ejemplo</a:t>
            </a:r>
            <a:endParaRPr sz="1350">
              <a:highlight>
                <a:schemeClr val="accent4"/>
              </a:highlight>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Excepciones múltiples</a:t>
            </a:r>
            <a:endParaRPr b="1" i="0" sz="3500" u="none" cap="none" strike="noStrike">
              <a:solidFill>
                <a:schemeClr val="lt1"/>
              </a:solidFill>
              <a:latin typeface="DM Sans"/>
              <a:ea typeface="DM Sans"/>
              <a:cs typeface="DM Sans"/>
              <a:sym typeface="DM Sans"/>
            </a:endParaRPr>
          </a:p>
        </p:txBody>
      </p:sp>
      <p:grpSp>
        <p:nvGrpSpPr>
          <p:cNvPr id="454" name="Google Shape;454;p60"/>
          <p:cNvGrpSpPr/>
          <p:nvPr/>
        </p:nvGrpSpPr>
        <p:grpSpPr>
          <a:xfrm>
            <a:off x="8212626" y="215723"/>
            <a:ext cx="738900" cy="738900"/>
            <a:chOff x="473351" y="619523"/>
            <a:chExt cx="738900" cy="738900"/>
          </a:xfrm>
        </p:grpSpPr>
        <p:sp>
          <p:nvSpPr>
            <p:cNvPr id="455" name="Google Shape;455;p6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6" name="Google Shape;456;p6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57" name="Google Shape;457;p60"/>
          <p:cNvSpPr txBox="1"/>
          <p:nvPr/>
        </p:nvSpPr>
        <p:spPr>
          <a:xfrm>
            <a:off x="1144075" y="1379825"/>
            <a:ext cx="7189200" cy="27300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s" sz="1350">
                <a:solidFill>
                  <a:srgbClr val="770000"/>
                </a:solidFill>
                <a:highlight>
                  <a:srgbClr val="EAFF6A"/>
                </a:highlight>
                <a:latin typeface="DM Sans"/>
                <a:ea typeface="DM Sans"/>
                <a:cs typeface="DM Sans"/>
                <a:sym typeface="DM Sans"/>
              </a:rPr>
              <a:t>&gt;&gt;&gt;</a:t>
            </a:r>
            <a:r>
              <a:rPr lang="es" sz="1350">
                <a:solidFill>
                  <a:srgbClr val="000000"/>
                </a:solidFill>
                <a:highlight>
                  <a:srgbClr val="EAFF6A"/>
                </a:highlight>
                <a:latin typeface="DM Sans"/>
                <a:ea typeface="DM Sans"/>
                <a:cs typeface="DM Sans"/>
                <a:sym typeface="DM Sans"/>
              </a:rPr>
              <a:t> </a:t>
            </a:r>
            <a:r>
              <a:rPr lang="es" sz="1350">
                <a:solidFill>
                  <a:srgbClr val="3B78E7"/>
                </a:solidFill>
                <a:highlight>
                  <a:srgbClr val="EAFF6A"/>
                </a:highlight>
                <a:latin typeface="DM Sans"/>
                <a:ea typeface="DM Sans"/>
                <a:cs typeface="DM Sans"/>
                <a:sym typeface="DM Sans"/>
              </a:rPr>
              <a:t>try</a:t>
            </a:r>
            <a:r>
              <a:rPr lang="es" sz="1350">
                <a:solidFill>
                  <a:srgbClr val="37474F"/>
                </a:solidFill>
                <a:highlight>
                  <a:srgbClr val="EAFF6A"/>
                </a:highlight>
                <a:latin typeface="DM Sans"/>
                <a:ea typeface="DM Sans"/>
                <a:cs typeface="DM Sans"/>
                <a:sym typeface="DM Sans"/>
              </a:rPr>
              <a:t>:</a:t>
            </a:r>
            <a:endParaRPr sz="1350">
              <a:solidFill>
                <a:srgbClr val="37474F"/>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rgbClr val="000000"/>
              </a:buClr>
              <a:buSzPts val="1100"/>
              <a:buFont typeface="Arial"/>
              <a:buNone/>
            </a:pPr>
            <a:r>
              <a:rPr lang="es" sz="1350">
                <a:solidFill>
                  <a:srgbClr val="37474F"/>
                </a:solidFill>
                <a:highlight>
                  <a:srgbClr val="EAFF6A"/>
                </a:highlight>
                <a:latin typeface="DM Sans"/>
                <a:ea typeface="DM Sans"/>
                <a:cs typeface="DM Sans"/>
                <a:sym typeface="DM Sans"/>
              </a:rPr>
              <a:t>    		n = </a:t>
            </a:r>
            <a:r>
              <a:rPr lang="es" sz="1350">
                <a:solidFill>
                  <a:srgbClr val="C2185B"/>
                </a:solidFill>
                <a:highlight>
                  <a:srgbClr val="EAFF6A"/>
                </a:highlight>
                <a:latin typeface="DM Sans"/>
                <a:ea typeface="DM Sans"/>
                <a:cs typeface="DM Sans"/>
                <a:sym typeface="DM Sans"/>
              </a:rPr>
              <a:t>float</a:t>
            </a:r>
            <a:r>
              <a:rPr lang="es" sz="1350">
                <a:solidFill>
                  <a:srgbClr val="37474F"/>
                </a:solidFill>
                <a:highlight>
                  <a:srgbClr val="EAFF6A"/>
                </a:highlight>
                <a:latin typeface="DM Sans"/>
                <a:ea typeface="DM Sans"/>
                <a:cs typeface="DM Sans"/>
                <a:sym typeface="DM Sans"/>
              </a:rPr>
              <a:t>(</a:t>
            </a:r>
            <a:r>
              <a:rPr lang="es" sz="1350">
                <a:solidFill>
                  <a:srgbClr val="C2185B"/>
                </a:solidFill>
                <a:highlight>
                  <a:srgbClr val="EAFF6A"/>
                </a:highlight>
                <a:latin typeface="DM Sans"/>
                <a:ea typeface="DM Sans"/>
                <a:cs typeface="DM Sans"/>
                <a:sym typeface="DM Sans"/>
              </a:rPr>
              <a:t>input</a:t>
            </a:r>
            <a:r>
              <a:rPr lang="es" sz="1350">
                <a:solidFill>
                  <a:srgbClr val="37474F"/>
                </a:solidFill>
                <a:highlight>
                  <a:srgbClr val="EAFF6A"/>
                </a:highlight>
                <a:latin typeface="DM Sans"/>
                <a:ea typeface="DM Sans"/>
                <a:cs typeface="DM Sans"/>
                <a:sym typeface="DM Sans"/>
              </a:rPr>
              <a:t>(</a:t>
            </a:r>
            <a:r>
              <a:rPr lang="es" sz="1350">
                <a:solidFill>
                  <a:srgbClr val="0D904F"/>
                </a:solidFill>
                <a:highlight>
                  <a:srgbClr val="EAFF6A"/>
                </a:highlight>
                <a:latin typeface="DM Sans"/>
                <a:ea typeface="DM Sans"/>
                <a:cs typeface="DM Sans"/>
                <a:sym typeface="DM Sans"/>
              </a:rPr>
              <a:t>"Introduce un número divisor: "</a:t>
            </a:r>
            <a:r>
              <a:rPr lang="es" sz="1350">
                <a:solidFill>
                  <a:srgbClr val="37474F"/>
                </a:solidFill>
                <a:highlight>
                  <a:srgbClr val="EAFF6A"/>
                </a:highlight>
                <a:latin typeface="DM Sans"/>
                <a:ea typeface="DM Sans"/>
                <a:cs typeface="DM Sans"/>
                <a:sym typeface="DM Sans"/>
              </a:rPr>
              <a:t>))</a:t>
            </a:r>
            <a:endParaRPr sz="1350">
              <a:solidFill>
                <a:srgbClr val="37474F"/>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rgbClr val="000000"/>
              </a:buClr>
              <a:buSzPts val="1100"/>
              <a:buFont typeface="Arial"/>
              <a:buNone/>
            </a:pPr>
            <a:r>
              <a:rPr lang="es" sz="1350">
                <a:solidFill>
                  <a:srgbClr val="37474F"/>
                </a:solidFill>
                <a:highlight>
                  <a:srgbClr val="EAFF6A"/>
                </a:highlight>
                <a:latin typeface="DM Sans"/>
                <a:ea typeface="DM Sans"/>
                <a:cs typeface="DM Sans"/>
                <a:sym typeface="DM Sans"/>
              </a:rPr>
              <a:t>    		</a:t>
            </a:r>
            <a:r>
              <a:rPr lang="es" sz="1350">
                <a:solidFill>
                  <a:srgbClr val="E74C3C"/>
                </a:solidFill>
                <a:highlight>
                  <a:srgbClr val="EAFF6A"/>
                </a:highlight>
                <a:latin typeface="DM Sans"/>
                <a:ea typeface="DM Sans"/>
                <a:cs typeface="DM Sans"/>
                <a:sym typeface="DM Sans"/>
              </a:rPr>
              <a:t>5</a:t>
            </a:r>
            <a:r>
              <a:rPr lang="es" sz="1350">
                <a:solidFill>
                  <a:srgbClr val="37474F"/>
                </a:solidFill>
                <a:highlight>
                  <a:srgbClr val="EAFF6A"/>
                </a:highlight>
                <a:latin typeface="DM Sans"/>
                <a:ea typeface="DM Sans"/>
                <a:cs typeface="DM Sans"/>
                <a:sym typeface="DM Sans"/>
              </a:rPr>
              <a:t>/n</a:t>
            </a:r>
            <a:endParaRPr sz="1350">
              <a:solidFill>
                <a:srgbClr val="37474F"/>
              </a:solidFill>
              <a:highlight>
                <a:srgbClr val="EAFF6A"/>
              </a:highlight>
              <a:latin typeface="DM Sans"/>
              <a:ea typeface="DM Sans"/>
              <a:cs typeface="DM Sans"/>
              <a:sym typeface="DM Sans"/>
            </a:endParaRPr>
          </a:p>
          <a:p>
            <a:pPr indent="0" lvl="0" marL="457200" rtl="0" algn="l">
              <a:lnSpc>
                <a:spcPct val="115000"/>
              </a:lnSpc>
              <a:spcBef>
                <a:spcPts val="0"/>
              </a:spcBef>
              <a:spcAft>
                <a:spcPts val="0"/>
              </a:spcAft>
              <a:buClr>
                <a:srgbClr val="000000"/>
              </a:buClr>
              <a:buSzPts val="1100"/>
              <a:buFont typeface="Arial"/>
              <a:buNone/>
            </a:pPr>
            <a:r>
              <a:rPr lang="es" sz="1350">
                <a:solidFill>
                  <a:srgbClr val="3B78E7"/>
                </a:solidFill>
                <a:highlight>
                  <a:srgbClr val="EAFF6A"/>
                </a:highlight>
                <a:latin typeface="DM Sans"/>
                <a:ea typeface="DM Sans"/>
                <a:cs typeface="DM Sans"/>
                <a:sym typeface="DM Sans"/>
              </a:rPr>
              <a:t>except</a:t>
            </a:r>
            <a:r>
              <a:rPr lang="es" sz="1350">
                <a:solidFill>
                  <a:srgbClr val="37474F"/>
                </a:solidFill>
                <a:highlight>
                  <a:srgbClr val="EAFF6A"/>
                </a:highlight>
                <a:latin typeface="DM Sans"/>
                <a:ea typeface="DM Sans"/>
                <a:cs typeface="DM Sans"/>
                <a:sym typeface="DM Sans"/>
              </a:rPr>
              <a:t> </a:t>
            </a:r>
            <a:r>
              <a:rPr lang="es" sz="1350">
                <a:solidFill>
                  <a:srgbClr val="C2185B"/>
                </a:solidFill>
                <a:highlight>
                  <a:srgbClr val="EAFF6A"/>
                </a:highlight>
                <a:latin typeface="DM Sans"/>
                <a:ea typeface="DM Sans"/>
                <a:cs typeface="DM Sans"/>
                <a:sym typeface="DM Sans"/>
              </a:rPr>
              <a:t>TypeError</a:t>
            </a:r>
            <a:r>
              <a:rPr lang="es" sz="1350">
                <a:solidFill>
                  <a:srgbClr val="37474F"/>
                </a:solidFill>
                <a:highlight>
                  <a:srgbClr val="EAFF6A"/>
                </a:highlight>
                <a:latin typeface="DM Sans"/>
                <a:ea typeface="DM Sans"/>
                <a:cs typeface="DM Sans"/>
                <a:sym typeface="DM Sans"/>
              </a:rPr>
              <a:t>:</a:t>
            </a:r>
            <a:endParaRPr sz="1350">
              <a:solidFill>
                <a:srgbClr val="37474F"/>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rgbClr val="000000"/>
              </a:buClr>
              <a:buSzPts val="1100"/>
              <a:buFont typeface="Arial"/>
              <a:buNone/>
            </a:pPr>
            <a:r>
              <a:rPr lang="es" sz="1350">
                <a:solidFill>
                  <a:srgbClr val="37474F"/>
                </a:solidFill>
                <a:highlight>
                  <a:srgbClr val="EAFF6A"/>
                </a:highlight>
                <a:latin typeface="DM Sans"/>
                <a:ea typeface="DM Sans"/>
                <a:cs typeface="DM Sans"/>
                <a:sym typeface="DM Sans"/>
              </a:rPr>
              <a:t>    		</a:t>
            </a:r>
            <a:r>
              <a:rPr lang="es" sz="1350">
                <a:solidFill>
                  <a:srgbClr val="C2185B"/>
                </a:solidFill>
                <a:highlight>
                  <a:srgbClr val="EAFF6A"/>
                </a:highlight>
                <a:latin typeface="DM Sans"/>
                <a:ea typeface="DM Sans"/>
                <a:cs typeface="DM Sans"/>
                <a:sym typeface="DM Sans"/>
              </a:rPr>
              <a:t>print</a:t>
            </a:r>
            <a:r>
              <a:rPr lang="es" sz="1350">
                <a:solidFill>
                  <a:srgbClr val="37474F"/>
                </a:solidFill>
                <a:highlight>
                  <a:srgbClr val="EAFF6A"/>
                </a:highlight>
                <a:latin typeface="DM Sans"/>
                <a:ea typeface="DM Sans"/>
                <a:cs typeface="DM Sans"/>
                <a:sym typeface="DM Sans"/>
              </a:rPr>
              <a:t>(</a:t>
            </a:r>
            <a:r>
              <a:rPr lang="es" sz="1350">
                <a:solidFill>
                  <a:srgbClr val="0D904F"/>
                </a:solidFill>
                <a:highlight>
                  <a:srgbClr val="EAFF6A"/>
                </a:highlight>
                <a:latin typeface="DM Sans"/>
                <a:ea typeface="DM Sans"/>
                <a:cs typeface="DM Sans"/>
                <a:sym typeface="DM Sans"/>
              </a:rPr>
              <a:t>"No se puede dividir el número entre una cadena"</a:t>
            </a:r>
            <a:r>
              <a:rPr lang="es" sz="1350">
                <a:solidFill>
                  <a:srgbClr val="37474F"/>
                </a:solidFill>
                <a:highlight>
                  <a:srgbClr val="EAFF6A"/>
                </a:highlight>
                <a:latin typeface="DM Sans"/>
                <a:ea typeface="DM Sans"/>
                <a:cs typeface="DM Sans"/>
                <a:sym typeface="DM Sans"/>
              </a:rPr>
              <a:t>)</a:t>
            </a:r>
            <a:endParaRPr sz="1350">
              <a:solidFill>
                <a:srgbClr val="37474F"/>
              </a:solidFill>
              <a:highlight>
                <a:srgbClr val="EAFF6A"/>
              </a:highlight>
              <a:latin typeface="DM Sans"/>
              <a:ea typeface="DM Sans"/>
              <a:cs typeface="DM Sans"/>
              <a:sym typeface="DM Sans"/>
            </a:endParaRPr>
          </a:p>
          <a:p>
            <a:pPr indent="457200" lvl="0" marL="0" rtl="0" algn="l">
              <a:lnSpc>
                <a:spcPct val="115000"/>
              </a:lnSpc>
              <a:spcBef>
                <a:spcPts val="0"/>
              </a:spcBef>
              <a:spcAft>
                <a:spcPts val="0"/>
              </a:spcAft>
              <a:buClr>
                <a:srgbClr val="000000"/>
              </a:buClr>
              <a:buSzPts val="1100"/>
              <a:buFont typeface="Arial"/>
              <a:buNone/>
            </a:pPr>
            <a:r>
              <a:rPr lang="es" sz="1350">
                <a:solidFill>
                  <a:srgbClr val="3B78E7"/>
                </a:solidFill>
                <a:highlight>
                  <a:srgbClr val="EAFF6A"/>
                </a:highlight>
                <a:latin typeface="DM Sans"/>
                <a:ea typeface="DM Sans"/>
                <a:cs typeface="DM Sans"/>
                <a:sym typeface="DM Sans"/>
              </a:rPr>
              <a:t>except</a:t>
            </a:r>
            <a:r>
              <a:rPr lang="es" sz="1350">
                <a:solidFill>
                  <a:srgbClr val="37474F"/>
                </a:solidFill>
                <a:highlight>
                  <a:srgbClr val="EAFF6A"/>
                </a:highlight>
                <a:latin typeface="DM Sans"/>
                <a:ea typeface="DM Sans"/>
                <a:cs typeface="DM Sans"/>
                <a:sym typeface="DM Sans"/>
              </a:rPr>
              <a:t> </a:t>
            </a:r>
            <a:r>
              <a:rPr lang="es" sz="1350">
                <a:solidFill>
                  <a:srgbClr val="C2185B"/>
                </a:solidFill>
                <a:highlight>
                  <a:srgbClr val="EAFF6A"/>
                </a:highlight>
                <a:latin typeface="DM Sans"/>
                <a:ea typeface="DM Sans"/>
                <a:cs typeface="DM Sans"/>
                <a:sym typeface="DM Sans"/>
              </a:rPr>
              <a:t>ValueError</a:t>
            </a:r>
            <a:r>
              <a:rPr lang="es" sz="1350">
                <a:solidFill>
                  <a:srgbClr val="37474F"/>
                </a:solidFill>
                <a:highlight>
                  <a:srgbClr val="EAFF6A"/>
                </a:highlight>
                <a:latin typeface="DM Sans"/>
                <a:ea typeface="DM Sans"/>
                <a:cs typeface="DM Sans"/>
                <a:sym typeface="DM Sans"/>
              </a:rPr>
              <a:t>:</a:t>
            </a:r>
            <a:endParaRPr sz="1350">
              <a:solidFill>
                <a:srgbClr val="37474F"/>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rgbClr val="000000"/>
              </a:buClr>
              <a:buSzPts val="1100"/>
              <a:buFont typeface="Arial"/>
              <a:buNone/>
            </a:pPr>
            <a:r>
              <a:rPr lang="es" sz="1350">
                <a:solidFill>
                  <a:srgbClr val="37474F"/>
                </a:solidFill>
                <a:highlight>
                  <a:srgbClr val="EAFF6A"/>
                </a:highlight>
                <a:latin typeface="DM Sans"/>
                <a:ea typeface="DM Sans"/>
                <a:cs typeface="DM Sans"/>
                <a:sym typeface="DM Sans"/>
              </a:rPr>
              <a:t>    		</a:t>
            </a:r>
            <a:r>
              <a:rPr lang="es" sz="1350">
                <a:solidFill>
                  <a:srgbClr val="C2185B"/>
                </a:solidFill>
                <a:highlight>
                  <a:srgbClr val="EAFF6A"/>
                </a:highlight>
                <a:latin typeface="DM Sans"/>
                <a:ea typeface="DM Sans"/>
                <a:cs typeface="DM Sans"/>
                <a:sym typeface="DM Sans"/>
              </a:rPr>
              <a:t>print</a:t>
            </a:r>
            <a:r>
              <a:rPr lang="es" sz="1350">
                <a:solidFill>
                  <a:srgbClr val="37474F"/>
                </a:solidFill>
                <a:highlight>
                  <a:srgbClr val="EAFF6A"/>
                </a:highlight>
                <a:latin typeface="DM Sans"/>
                <a:ea typeface="DM Sans"/>
                <a:cs typeface="DM Sans"/>
                <a:sym typeface="DM Sans"/>
              </a:rPr>
              <a:t>(</a:t>
            </a:r>
            <a:r>
              <a:rPr lang="es" sz="1350">
                <a:solidFill>
                  <a:srgbClr val="0D904F"/>
                </a:solidFill>
                <a:highlight>
                  <a:srgbClr val="EAFF6A"/>
                </a:highlight>
                <a:latin typeface="DM Sans"/>
                <a:ea typeface="DM Sans"/>
                <a:cs typeface="DM Sans"/>
                <a:sym typeface="DM Sans"/>
              </a:rPr>
              <a:t>"Debes introducir una cadena que sea un número"</a:t>
            </a:r>
            <a:r>
              <a:rPr lang="es" sz="1350">
                <a:solidFill>
                  <a:srgbClr val="37474F"/>
                </a:solidFill>
                <a:highlight>
                  <a:srgbClr val="EAFF6A"/>
                </a:highlight>
                <a:latin typeface="DM Sans"/>
                <a:ea typeface="DM Sans"/>
                <a:cs typeface="DM Sans"/>
                <a:sym typeface="DM Sans"/>
              </a:rPr>
              <a:t>)</a:t>
            </a:r>
            <a:endParaRPr sz="1350">
              <a:solidFill>
                <a:srgbClr val="37474F"/>
              </a:solidFill>
              <a:highlight>
                <a:srgbClr val="EAFF6A"/>
              </a:highlight>
              <a:latin typeface="DM Sans"/>
              <a:ea typeface="DM Sans"/>
              <a:cs typeface="DM Sans"/>
              <a:sym typeface="DM Sans"/>
            </a:endParaRPr>
          </a:p>
          <a:p>
            <a:pPr indent="457200" lvl="0" marL="0" rtl="0" algn="l">
              <a:lnSpc>
                <a:spcPct val="115000"/>
              </a:lnSpc>
              <a:spcBef>
                <a:spcPts val="0"/>
              </a:spcBef>
              <a:spcAft>
                <a:spcPts val="0"/>
              </a:spcAft>
              <a:buClr>
                <a:srgbClr val="000000"/>
              </a:buClr>
              <a:buSzPts val="1100"/>
              <a:buFont typeface="Arial"/>
              <a:buNone/>
            </a:pPr>
            <a:r>
              <a:rPr lang="es" sz="1350">
                <a:solidFill>
                  <a:srgbClr val="3B78E7"/>
                </a:solidFill>
                <a:highlight>
                  <a:srgbClr val="EAFF6A"/>
                </a:highlight>
                <a:latin typeface="DM Sans"/>
                <a:ea typeface="DM Sans"/>
                <a:cs typeface="DM Sans"/>
                <a:sym typeface="DM Sans"/>
              </a:rPr>
              <a:t>except</a:t>
            </a:r>
            <a:r>
              <a:rPr lang="es" sz="1350">
                <a:solidFill>
                  <a:srgbClr val="37474F"/>
                </a:solidFill>
                <a:highlight>
                  <a:srgbClr val="EAFF6A"/>
                </a:highlight>
                <a:latin typeface="DM Sans"/>
                <a:ea typeface="DM Sans"/>
                <a:cs typeface="DM Sans"/>
                <a:sym typeface="DM Sans"/>
              </a:rPr>
              <a:t> </a:t>
            </a:r>
            <a:r>
              <a:rPr lang="es" sz="1350">
                <a:solidFill>
                  <a:srgbClr val="C2185B"/>
                </a:solidFill>
                <a:highlight>
                  <a:srgbClr val="EAFF6A"/>
                </a:highlight>
                <a:latin typeface="DM Sans"/>
                <a:ea typeface="DM Sans"/>
                <a:cs typeface="DM Sans"/>
                <a:sym typeface="DM Sans"/>
              </a:rPr>
              <a:t>ZeroDivisionError</a:t>
            </a:r>
            <a:r>
              <a:rPr lang="es" sz="1350">
                <a:solidFill>
                  <a:srgbClr val="37474F"/>
                </a:solidFill>
                <a:highlight>
                  <a:srgbClr val="EAFF6A"/>
                </a:highlight>
                <a:latin typeface="DM Sans"/>
                <a:ea typeface="DM Sans"/>
                <a:cs typeface="DM Sans"/>
                <a:sym typeface="DM Sans"/>
              </a:rPr>
              <a:t>:</a:t>
            </a:r>
            <a:endParaRPr sz="1350">
              <a:solidFill>
                <a:srgbClr val="37474F"/>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rgbClr val="000000"/>
              </a:buClr>
              <a:buSzPts val="1100"/>
              <a:buFont typeface="Arial"/>
              <a:buNone/>
            </a:pPr>
            <a:r>
              <a:rPr lang="es" sz="1350">
                <a:solidFill>
                  <a:srgbClr val="37474F"/>
                </a:solidFill>
                <a:highlight>
                  <a:srgbClr val="EAFF6A"/>
                </a:highlight>
                <a:latin typeface="DM Sans"/>
                <a:ea typeface="DM Sans"/>
                <a:cs typeface="DM Sans"/>
                <a:sym typeface="DM Sans"/>
              </a:rPr>
              <a:t>    		</a:t>
            </a:r>
            <a:r>
              <a:rPr lang="es" sz="1350">
                <a:solidFill>
                  <a:srgbClr val="C2185B"/>
                </a:solidFill>
                <a:highlight>
                  <a:srgbClr val="EAFF6A"/>
                </a:highlight>
                <a:latin typeface="DM Sans"/>
                <a:ea typeface="DM Sans"/>
                <a:cs typeface="DM Sans"/>
                <a:sym typeface="DM Sans"/>
              </a:rPr>
              <a:t>print</a:t>
            </a:r>
            <a:r>
              <a:rPr lang="es" sz="1350">
                <a:solidFill>
                  <a:srgbClr val="37474F"/>
                </a:solidFill>
                <a:highlight>
                  <a:srgbClr val="EAFF6A"/>
                </a:highlight>
                <a:latin typeface="DM Sans"/>
                <a:ea typeface="DM Sans"/>
                <a:cs typeface="DM Sans"/>
                <a:sym typeface="DM Sans"/>
              </a:rPr>
              <a:t>(</a:t>
            </a:r>
            <a:r>
              <a:rPr lang="es" sz="1350">
                <a:solidFill>
                  <a:srgbClr val="0D904F"/>
                </a:solidFill>
                <a:highlight>
                  <a:srgbClr val="EAFF6A"/>
                </a:highlight>
                <a:latin typeface="DM Sans"/>
                <a:ea typeface="DM Sans"/>
                <a:cs typeface="DM Sans"/>
                <a:sym typeface="DM Sans"/>
              </a:rPr>
              <a:t>"No se puede dividir por cero, prueba otro número"</a:t>
            </a:r>
            <a:r>
              <a:rPr lang="es" sz="1350">
                <a:solidFill>
                  <a:srgbClr val="37474F"/>
                </a:solidFill>
                <a:highlight>
                  <a:srgbClr val="EAFF6A"/>
                </a:highlight>
                <a:latin typeface="DM Sans"/>
                <a:ea typeface="DM Sans"/>
                <a:cs typeface="DM Sans"/>
                <a:sym typeface="DM Sans"/>
              </a:rPr>
              <a:t>)</a:t>
            </a:r>
            <a:endParaRPr sz="1350">
              <a:solidFill>
                <a:srgbClr val="37474F"/>
              </a:solidFill>
              <a:highlight>
                <a:srgbClr val="EAFF6A"/>
              </a:highlight>
              <a:latin typeface="DM Sans"/>
              <a:ea typeface="DM Sans"/>
              <a:cs typeface="DM Sans"/>
              <a:sym typeface="DM Sans"/>
            </a:endParaRPr>
          </a:p>
          <a:p>
            <a:pPr indent="457200" lvl="0" marL="0" rtl="0" algn="l">
              <a:lnSpc>
                <a:spcPct val="115000"/>
              </a:lnSpc>
              <a:spcBef>
                <a:spcPts val="0"/>
              </a:spcBef>
              <a:spcAft>
                <a:spcPts val="0"/>
              </a:spcAft>
              <a:buClr>
                <a:srgbClr val="000000"/>
              </a:buClr>
              <a:buSzPts val="1100"/>
              <a:buFont typeface="Arial"/>
              <a:buNone/>
            </a:pPr>
            <a:r>
              <a:rPr lang="es" sz="1350">
                <a:solidFill>
                  <a:srgbClr val="3B78E7"/>
                </a:solidFill>
                <a:highlight>
                  <a:srgbClr val="EAFF6A"/>
                </a:highlight>
                <a:latin typeface="DM Sans"/>
                <a:ea typeface="DM Sans"/>
                <a:cs typeface="DM Sans"/>
                <a:sym typeface="DM Sans"/>
              </a:rPr>
              <a:t>except</a:t>
            </a:r>
            <a:r>
              <a:rPr lang="es" sz="1350">
                <a:solidFill>
                  <a:srgbClr val="37474F"/>
                </a:solidFill>
                <a:highlight>
                  <a:srgbClr val="EAFF6A"/>
                </a:highlight>
                <a:latin typeface="DM Sans"/>
                <a:ea typeface="DM Sans"/>
                <a:cs typeface="DM Sans"/>
                <a:sym typeface="DM Sans"/>
              </a:rPr>
              <a:t> </a:t>
            </a:r>
            <a:r>
              <a:rPr lang="es" sz="1350">
                <a:solidFill>
                  <a:srgbClr val="C2185B"/>
                </a:solidFill>
                <a:highlight>
                  <a:srgbClr val="EAFF6A"/>
                </a:highlight>
                <a:latin typeface="DM Sans"/>
                <a:ea typeface="DM Sans"/>
                <a:cs typeface="DM Sans"/>
                <a:sym typeface="DM Sans"/>
              </a:rPr>
              <a:t>Exception</a:t>
            </a:r>
            <a:r>
              <a:rPr lang="es" sz="1350">
                <a:solidFill>
                  <a:srgbClr val="37474F"/>
                </a:solidFill>
                <a:highlight>
                  <a:srgbClr val="EAFF6A"/>
                </a:highlight>
                <a:latin typeface="DM Sans"/>
                <a:ea typeface="DM Sans"/>
                <a:cs typeface="DM Sans"/>
                <a:sym typeface="DM Sans"/>
              </a:rPr>
              <a:t> </a:t>
            </a:r>
            <a:r>
              <a:rPr lang="es" sz="1350">
                <a:solidFill>
                  <a:srgbClr val="3B78E7"/>
                </a:solidFill>
                <a:highlight>
                  <a:srgbClr val="EAFF6A"/>
                </a:highlight>
                <a:latin typeface="DM Sans"/>
                <a:ea typeface="DM Sans"/>
                <a:cs typeface="DM Sans"/>
                <a:sym typeface="DM Sans"/>
              </a:rPr>
              <a:t>as</a:t>
            </a:r>
            <a:r>
              <a:rPr lang="es" sz="1350">
                <a:solidFill>
                  <a:srgbClr val="37474F"/>
                </a:solidFill>
                <a:highlight>
                  <a:srgbClr val="EAFF6A"/>
                </a:highlight>
                <a:latin typeface="DM Sans"/>
                <a:ea typeface="DM Sans"/>
                <a:cs typeface="DM Sans"/>
                <a:sym typeface="DM Sans"/>
              </a:rPr>
              <a:t> e:</a:t>
            </a:r>
            <a:endParaRPr sz="1350">
              <a:solidFill>
                <a:srgbClr val="37474F"/>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rgbClr val="000000"/>
              </a:buClr>
              <a:buSzPts val="1100"/>
              <a:buFont typeface="Arial"/>
              <a:buNone/>
            </a:pPr>
            <a:r>
              <a:rPr lang="es" sz="1350">
                <a:solidFill>
                  <a:srgbClr val="37474F"/>
                </a:solidFill>
                <a:highlight>
                  <a:srgbClr val="EAFF6A"/>
                </a:highlight>
                <a:latin typeface="DM Sans"/>
                <a:ea typeface="DM Sans"/>
                <a:cs typeface="DM Sans"/>
                <a:sym typeface="DM Sans"/>
              </a:rPr>
              <a:t>    		</a:t>
            </a:r>
            <a:r>
              <a:rPr lang="es" sz="1350">
                <a:solidFill>
                  <a:srgbClr val="C2185B"/>
                </a:solidFill>
                <a:highlight>
                  <a:srgbClr val="EAFF6A"/>
                </a:highlight>
                <a:latin typeface="DM Sans"/>
                <a:ea typeface="DM Sans"/>
                <a:cs typeface="DM Sans"/>
                <a:sym typeface="DM Sans"/>
              </a:rPr>
              <a:t>print</a:t>
            </a:r>
            <a:r>
              <a:rPr lang="es" sz="1350">
                <a:solidFill>
                  <a:srgbClr val="37474F"/>
                </a:solidFill>
                <a:highlight>
                  <a:srgbClr val="EAFF6A"/>
                </a:highlight>
                <a:latin typeface="DM Sans"/>
                <a:ea typeface="DM Sans"/>
                <a:cs typeface="DM Sans"/>
                <a:sym typeface="DM Sans"/>
              </a:rPr>
              <a:t>(</a:t>
            </a:r>
            <a:r>
              <a:rPr lang="es" sz="1350">
                <a:solidFill>
                  <a:srgbClr val="0D904F"/>
                </a:solidFill>
                <a:highlight>
                  <a:srgbClr val="EAFF6A"/>
                </a:highlight>
                <a:latin typeface="DM Sans"/>
                <a:ea typeface="DM Sans"/>
                <a:cs typeface="DM Sans"/>
                <a:sym typeface="DM Sans"/>
              </a:rPr>
              <a:t>"Ha ocurrido un error no previsto"</a:t>
            </a:r>
            <a:r>
              <a:rPr lang="es" sz="1350">
                <a:solidFill>
                  <a:srgbClr val="37474F"/>
                </a:solidFill>
                <a:highlight>
                  <a:srgbClr val="EAFF6A"/>
                </a:highlight>
                <a:latin typeface="DM Sans"/>
                <a:ea typeface="DM Sans"/>
                <a:cs typeface="DM Sans"/>
                <a:sym typeface="DM Sans"/>
              </a:rPr>
              <a:t>, </a:t>
            </a:r>
            <a:r>
              <a:rPr lang="es" sz="1350">
                <a:solidFill>
                  <a:srgbClr val="C2185B"/>
                </a:solidFill>
                <a:highlight>
                  <a:srgbClr val="EAFF6A"/>
                </a:highlight>
                <a:latin typeface="DM Sans"/>
                <a:ea typeface="DM Sans"/>
                <a:cs typeface="DM Sans"/>
                <a:sym typeface="DM Sans"/>
              </a:rPr>
              <a:t>type</a:t>
            </a:r>
            <a:r>
              <a:rPr lang="es" sz="1350">
                <a:solidFill>
                  <a:srgbClr val="37474F"/>
                </a:solidFill>
                <a:highlight>
                  <a:srgbClr val="EAFF6A"/>
                </a:highlight>
                <a:latin typeface="DM Sans"/>
                <a:ea typeface="DM Sans"/>
                <a:cs typeface="DM Sans"/>
                <a:sym typeface="DM Sans"/>
              </a:rPr>
              <a:t>(e).__name__ )</a:t>
            </a:r>
            <a:endParaRPr sz="1350">
              <a:solidFill>
                <a:srgbClr val="37474F"/>
              </a:solidFill>
              <a:highlight>
                <a:srgbClr val="EAFF6A"/>
              </a:highlight>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463" name="Google Shape;463;p6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1"/>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465" name="Google Shape;465;p61"/>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466" name="Google Shape;466;p61"/>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grpSp>
        <p:nvGrpSpPr>
          <p:cNvPr id="471" name="Google Shape;471;p62"/>
          <p:cNvGrpSpPr/>
          <p:nvPr/>
        </p:nvGrpSpPr>
        <p:grpSpPr>
          <a:xfrm>
            <a:off x="4202556" y="994173"/>
            <a:ext cx="738900" cy="738900"/>
            <a:chOff x="974706" y="2467173"/>
            <a:chExt cx="738900" cy="738900"/>
          </a:xfrm>
        </p:grpSpPr>
        <p:sp>
          <p:nvSpPr>
            <p:cNvPr id="472" name="Google Shape;472;p6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3" name="Google Shape;473;p62"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474" name="Google Shape;474;p62"/>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Desafío de excepciones</a:t>
            </a:r>
            <a:endParaRPr b="1" i="0" sz="4000" u="none" cap="none" strike="noStrike">
              <a:solidFill>
                <a:schemeClr val="dk1"/>
              </a:solidFill>
              <a:highlight>
                <a:srgbClr val="EAFF6A"/>
              </a:highlight>
              <a:latin typeface="DM Sans"/>
              <a:ea typeface="DM Sans"/>
              <a:cs typeface="DM Sans"/>
              <a:sym typeface="DM Sans"/>
            </a:endParaRPr>
          </a:p>
        </p:txBody>
      </p:sp>
      <p:sp>
        <p:nvSpPr>
          <p:cNvPr id="475" name="Google Shape;475;p62"/>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5 minutos</a:t>
            </a:r>
            <a:endParaRPr b="1" i="0" sz="2000" u="none" cap="none" strike="noStrike">
              <a:solidFill>
                <a:srgbClr val="83AEFB"/>
              </a:solidFill>
              <a:latin typeface="DM Sans"/>
              <a:ea typeface="DM Sans"/>
              <a:cs typeface="DM Sans"/>
              <a:sym typeface="DM Sans"/>
            </a:endParaRPr>
          </a:p>
        </p:txBody>
      </p:sp>
      <p:sp>
        <p:nvSpPr>
          <p:cNvPr id="476" name="Google Shape;476;p62"/>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Captura la excepción</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92" name="Google Shape;92;p1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8"/>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94" name="Google Shape;94;p18"/>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95" name="Google Shape;95;p18"/>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grpSp>
        <p:nvGrpSpPr>
          <p:cNvPr id="481" name="Google Shape;481;p63"/>
          <p:cNvGrpSpPr/>
          <p:nvPr/>
        </p:nvGrpSpPr>
        <p:grpSpPr>
          <a:xfrm>
            <a:off x="457347" y="468298"/>
            <a:ext cx="431074" cy="431074"/>
            <a:chOff x="974706" y="2467173"/>
            <a:chExt cx="738900" cy="738900"/>
          </a:xfrm>
        </p:grpSpPr>
        <p:sp>
          <p:nvSpPr>
            <p:cNvPr id="482" name="Google Shape;482;p6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3" name="Google Shape;483;p63"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pic>
        <p:nvPicPr>
          <p:cNvPr id="484" name="Google Shape;484;p63"/>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85" name="Google Shape;485;p63"/>
          <p:cNvSpPr txBox="1"/>
          <p:nvPr/>
        </p:nvSpPr>
        <p:spPr>
          <a:xfrm>
            <a:off x="549525" y="1322125"/>
            <a:ext cx="7910400" cy="259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Descripción de la actividad.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Tomando la solución del ejercicio anterior, en lugar de devolver None al dividir entre cero, tienes que capturar una excepción que muestre por pantalla EXACTAMENTE el mensaje: “No se puede dividir entre cero”; si falla el código</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sz="1350">
                <a:solidFill>
                  <a:srgbClr val="770000"/>
                </a:solidFill>
                <a:highlight>
                  <a:schemeClr val="lt1"/>
                </a:highlight>
                <a:latin typeface="DM Sans"/>
                <a:ea typeface="DM Sans"/>
                <a:cs typeface="DM Sans"/>
                <a:sym typeface="DM Sans"/>
              </a:rPr>
              <a:t>&gt;&gt;&gt;</a:t>
            </a:r>
            <a:r>
              <a:rPr lang="es" sz="1350">
                <a:solidFill>
                  <a:schemeClr val="dk1"/>
                </a:solidFill>
                <a:highlight>
                  <a:schemeClr val="lt1"/>
                </a:highlight>
                <a:latin typeface="DM Sans"/>
                <a:ea typeface="DM Sans"/>
                <a:cs typeface="DM Sans"/>
                <a:sym typeface="DM Sans"/>
              </a:rPr>
              <a:t> </a:t>
            </a:r>
            <a:r>
              <a:rPr lang="es" sz="1350">
                <a:solidFill>
                  <a:srgbClr val="3B78E7"/>
                </a:solidFill>
                <a:latin typeface="DM Sans"/>
                <a:ea typeface="DM Sans"/>
                <a:cs typeface="DM Sans"/>
                <a:sym typeface="DM Sans"/>
              </a:rPr>
              <a:t>def </a:t>
            </a:r>
            <a:r>
              <a:rPr lang="es" sz="1350">
                <a:solidFill>
                  <a:srgbClr val="C2185B"/>
                </a:solidFill>
                <a:latin typeface="DM Sans"/>
                <a:ea typeface="DM Sans"/>
                <a:cs typeface="DM Sans"/>
                <a:sym typeface="DM Sans"/>
              </a:rPr>
              <a:t>dividir</a:t>
            </a:r>
            <a:r>
              <a:rPr lang="es" sz="1350">
                <a:solidFill>
                  <a:schemeClr val="dk1"/>
                </a:solidFill>
                <a:latin typeface="DM Sans"/>
                <a:ea typeface="DM Sans"/>
                <a:cs typeface="DM Sans"/>
                <a:sym typeface="DM Sans"/>
              </a:rPr>
              <a:t>(a, b):</a:t>
            </a:r>
            <a:endParaRPr sz="1350">
              <a:solidFill>
                <a:schemeClr val="dk1"/>
              </a:solidFill>
              <a:latin typeface="DM Sans"/>
              <a:ea typeface="DM Sans"/>
              <a:cs typeface="DM Sans"/>
              <a:sym typeface="DM Sans"/>
            </a:endParaRPr>
          </a:p>
          <a:p>
            <a:pPr indent="457200" lvl="0" marL="457200" rtl="0" algn="l">
              <a:lnSpc>
                <a:spcPct val="115000"/>
              </a:lnSpc>
              <a:spcBef>
                <a:spcPts val="0"/>
              </a:spcBef>
              <a:spcAft>
                <a:spcPts val="0"/>
              </a:spcAft>
              <a:buClr>
                <a:schemeClr val="dk1"/>
              </a:buClr>
              <a:buSzPts val="1100"/>
              <a:buFont typeface="Arial"/>
              <a:buNone/>
            </a:pPr>
            <a:r>
              <a:rPr lang="es" sz="1350">
                <a:solidFill>
                  <a:srgbClr val="3B78E7"/>
                </a:solidFill>
                <a:latin typeface="DM Sans"/>
                <a:ea typeface="DM Sans"/>
                <a:cs typeface="DM Sans"/>
                <a:sym typeface="DM Sans"/>
              </a:rPr>
              <a:t>if </a:t>
            </a:r>
            <a:r>
              <a:rPr lang="es" sz="1350">
                <a:solidFill>
                  <a:schemeClr val="dk1"/>
                </a:solidFill>
                <a:latin typeface="DM Sans"/>
                <a:ea typeface="DM Sans"/>
                <a:cs typeface="DM Sans"/>
                <a:sym typeface="DM Sans"/>
              </a:rPr>
              <a:t>b == 0:</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a:t>
            </a:r>
            <a:r>
              <a:rPr lang="es" sz="1350">
                <a:solidFill>
                  <a:srgbClr val="C2185B"/>
                </a:solidFill>
                <a:latin typeface="DM Sans"/>
                <a:ea typeface="DM Sans"/>
                <a:cs typeface="DM Sans"/>
                <a:sym typeface="DM Sans"/>
              </a:rPr>
              <a:t>return </a:t>
            </a:r>
            <a:r>
              <a:rPr lang="es" sz="1350">
                <a:solidFill>
                  <a:schemeClr val="dk1"/>
                </a:solidFill>
                <a:latin typeface="DM Sans"/>
                <a:ea typeface="DM Sans"/>
                <a:cs typeface="DM Sans"/>
                <a:sym typeface="DM Sans"/>
              </a:rPr>
              <a:t>None</a:t>
            </a:r>
            <a:endParaRPr sz="1350">
              <a:solidFill>
                <a:schemeClr val="dk1"/>
              </a:solidFill>
              <a:latin typeface="DM Sans"/>
              <a:ea typeface="DM Sans"/>
              <a:cs typeface="DM Sans"/>
              <a:sym typeface="DM Sans"/>
            </a:endParaRPr>
          </a:p>
          <a:p>
            <a:pPr indent="457200" lvl="0" marL="457200" rtl="0" algn="l">
              <a:lnSpc>
                <a:spcPct val="115000"/>
              </a:lnSpc>
              <a:spcBef>
                <a:spcPts val="0"/>
              </a:spcBef>
              <a:spcAft>
                <a:spcPts val="0"/>
              </a:spcAft>
              <a:buClr>
                <a:schemeClr val="dk1"/>
              </a:buClr>
              <a:buSzPts val="1100"/>
              <a:buFont typeface="Arial"/>
              <a:buNone/>
            </a:pPr>
            <a:r>
              <a:rPr lang="es" sz="1350">
                <a:solidFill>
                  <a:srgbClr val="C2185B"/>
                </a:solidFill>
                <a:latin typeface="DM Sans"/>
                <a:ea typeface="DM Sans"/>
                <a:cs typeface="DM Sans"/>
                <a:sym typeface="DM Sans"/>
              </a:rPr>
              <a:t>return </a:t>
            </a:r>
            <a:r>
              <a:rPr lang="es" sz="1350">
                <a:solidFill>
                  <a:schemeClr val="dk1"/>
                </a:solidFill>
                <a:latin typeface="DM Sans"/>
                <a:ea typeface="DM Sans"/>
                <a:cs typeface="DM Sans"/>
                <a:sym typeface="DM Sans"/>
              </a:rPr>
              <a:t>a/b</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486" name="Google Shape;486;p6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grpSp>
        <p:nvGrpSpPr>
          <p:cNvPr id="491" name="Google Shape;491;p64"/>
          <p:cNvGrpSpPr/>
          <p:nvPr/>
        </p:nvGrpSpPr>
        <p:grpSpPr>
          <a:xfrm>
            <a:off x="4202551" y="905623"/>
            <a:ext cx="738900" cy="738900"/>
            <a:chOff x="7208351" y="2467173"/>
            <a:chExt cx="738900" cy="738900"/>
          </a:xfrm>
        </p:grpSpPr>
        <p:sp>
          <p:nvSpPr>
            <p:cNvPr id="492" name="Google Shape;492;p6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3" name="Google Shape;493;p64"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494" name="Google Shape;494;p64"/>
          <p:cNvSpPr txBox="1"/>
          <p:nvPr/>
        </p:nvSpPr>
        <p:spPr>
          <a:xfrm>
            <a:off x="1461300" y="1836688"/>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highlight>
                  <a:srgbClr val="EAFF6A"/>
                </a:highlight>
                <a:latin typeface="DM Sans"/>
                <a:ea typeface="DM Sans"/>
                <a:cs typeface="DM Sans"/>
                <a:sym typeface="DM Sans"/>
              </a:rPr>
              <a:t>Primera pre-entrega</a:t>
            </a:r>
            <a:r>
              <a:rPr b="1" lang="es"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de tu Proyecto final</a:t>
            </a:r>
            <a:endParaRPr b="1" sz="4000">
              <a:solidFill>
                <a:schemeClr val="dk1"/>
              </a:solidFill>
              <a:highlight>
                <a:srgbClr val="EAFF6A"/>
              </a:highlight>
              <a:latin typeface="DM Sans"/>
              <a:ea typeface="DM Sans"/>
              <a:cs typeface="DM Sans"/>
              <a:sym typeface="DM Sans"/>
            </a:endParaRPr>
          </a:p>
        </p:txBody>
      </p:sp>
      <p:sp>
        <p:nvSpPr>
          <p:cNvPr id="495" name="Google Shape;495;p64"/>
          <p:cNvSpPr txBox="1"/>
          <p:nvPr/>
        </p:nvSpPr>
        <p:spPr>
          <a:xfrm>
            <a:off x="987300" y="3129675"/>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Debes entregar </a:t>
            </a:r>
            <a:r>
              <a:rPr lang="es" sz="2000">
                <a:solidFill>
                  <a:srgbClr val="999999"/>
                </a:solidFill>
                <a:latin typeface="DM Sans"/>
                <a:ea typeface="DM Sans"/>
                <a:cs typeface="DM Sans"/>
                <a:sym typeface="DM Sans"/>
              </a:rPr>
              <a:t>l</a:t>
            </a:r>
            <a:r>
              <a:rPr lang="es" sz="2000">
                <a:solidFill>
                  <a:srgbClr val="999999"/>
                </a:solidFill>
                <a:latin typeface="DM Sans"/>
                <a:ea typeface="DM Sans"/>
                <a:cs typeface="DM Sans"/>
                <a:sym typeface="DM Sans"/>
              </a:rPr>
              <a:t>a primera pre-entrega de tu proyecto final.</a:t>
            </a:r>
            <a:endParaRPr sz="2000">
              <a:solidFill>
                <a:srgbClr val="999999"/>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grpSp>
        <p:nvGrpSpPr>
          <p:cNvPr id="500" name="Google Shape;500;p65"/>
          <p:cNvGrpSpPr/>
          <p:nvPr/>
        </p:nvGrpSpPr>
        <p:grpSpPr>
          <a:xfrm>
            <a:off x="457356" y="468297"/>
            <a:ext cx="431074" cy="431074"/>
            <a:chOff x="7208351" y="2467173"/>
            <a:chExt cx="738900" cy="738900"/>
          </a:xfrm>
        </p:grpSpPr>
        <p:sp>
          <p:nvSpPr>
            <p:cNvPr id="501" name="Google Shape;501;p65"/>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2" name="Google Shape;502;p65"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503" name="Google Shape;503;p65"/>
          <p:cNvSpPr txBox="1"/>
          <p:nvPr/>
        </p:nvSpPr>
        <p:spPr>
          <a:xfrm>
            <a:off x="501450" y="10055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Primera pre-entrega</a:t>
            </a:r>
            <a:endParaRPr b="1" sz="4000">
              <a:solidFill>
                <a:schemeClr val="dk1"/>
              </a:solidFill>
              <a:latin typeface="DM Sans"/>
              <a:ea typeface="DM Sans"/>
              <a:cs typeface="DM Sans"/>
              <a:sym typeface="DM Sans"/>
            </a:endParaRPr>
          </a:p>
        </p:txBody>
      </p:sp>
      <p:pic>
        <p:nvPicPr>
          <p:cNvPr id="504" name="Google Shape;504;p6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05" name="Google Shape;505;p65"/>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506" name="Google Shape;506;p65"/>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5"/>
          <p:cNvSpPr txBox="1"/>
          <p:nvPr/>
        </p:nvSpPr>
        <p:spPr>
          <a:xfrm>
            <a:off x="533550" y="1603375"/>
            <a:ext cx="8215800" cy="2697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sz="1350">
              <a:latin typeface="DM Sans"/>
              <a:ea typeface="DM Sans"/>
              <a:cs typeface="DM Sans"/>
              <a:sym typeface="DM Sans"/>
            </a:endParaRPr>
          </a:p>
          <a:p>
            <a:pPr indent="0" lvl="0" marL="0" rtl="0" algn="l">
              <a:lnSpc>
                <a:spcPct val="100000"/>
              </a:lnSpc>
              <a:spcBef>
                <a:spcPts val="0"/>
              </a:spcBef>
              <a:spcAft>
                <a:spcPts val="0"/>
              </a:spcAft>
              <a:buNone/>
            </a:pPr>
            <a:r>
              <a:rPr b="1" lang="es" sz="1350">
                <a:latin typeface="DM Sans"/>
                <a:ea typeface="DM Sans"/>
                <a:cs typeface="DM Sans"/>
                <a:sym typeface="DM Sans"/>
              </a:rPr>
              <a:t>Objetivo</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Practicar el concepto de funciones. Preparar la parte lógica para el registro de usuarios.</a:t>
            </a:r>
            <a:endParaRPr sz="1350">
              <a:solidFill>
                <a:srgbClr val="999999"/>
              </a:solidFill>
              <a:latin typeface="DM Sans"/>
              <a:ea typeface="DM Sans"/>
              <a:cs typeface="DM Sans"/>
              <a:sym typeface="DM Sans"/>
            </a:endParaRPr>
          </a:p>
          <a:p>
            <a:pPr indent="0" lvl="0" marL="457200" rtl="0" algn="l">
              <a:lnSpc>
                <a:spcPct val="100000"/>
              </a:lnSpc>
              <a:spcBef>
                <a:spcPts val="0"/>
              </a:spcBef>
              <a:spcAft>
                <a:spcPts val="0"/>
              </a:spcAft>
              <a:buNone/>
            </a:pPr>
            <a:r>
              <a:t/>
            </a:r>
            <a:endParaRPr sz="1350">
              <a:solidFill>
                <a:srgbClr val="999999"/>
              </a:solidFill>
              <a:latin typeface="DM Sans"/>
              <a:ea typeface="DM Sans"/>
              <a:cs typeface="DM Sans"/>
              <a:sym typeface="DM Sans"/>
            </a:endParaRPr>
          </a:p>
          <a:p>
            <a:pPr indent="0" lvl="0" marL="0" rtl="0" algn="l">
              <a:lnSpc>
                <a:spcPct val="100000"/>
              </a:lnSpc>
              <a:spcBef>
                <a:spcPts val="0"/>
              </a:spcBef>
              <a:spcAft>
                <a:spcPts val="0"/>
              </a:spcAft>
              <a:buNone/>
            </a:pPr>
            <a:r>
              <a:rPr b="1" lang="es"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Crear un programa que permita emular el registro y almacenamiento de usuarios en una base de datos. Crear el programa utilizando el concepto de funciones, diccionarios, bucles y condicionales.</a:t>
            </a:r>
            <a:endParaRPr sz="1350">
              <a:latin typeface="DM Sans"/>
              <a:ea typeface="DM Sans"/>
              <a:cs typeface="DM Sans"/>
              <a:sym typeface="DM Sans"/>
            </a:endParaRPr>
          </a:p>
          <a:p>
            <a:pPr indent="0" lvl="0" marL="0" rtl="0" algn="l">
              <a:spcBef>
                <a:spcPts val="800"/>
              </a:spcBef>
              <a:spcAft>
                <a:spcPts val="0"/>
              </a:spcAft>
              <a:buNone/>
            </a:pPr>
            <a:r>
              <a:rPr b="1" lang="es" sz="1350">
                <a:solidFill>
                  <a:schemeClr val="dk1"/>
                </a:solidFill>
                <a:latin typeface="DM Sans"/>
                <a:ea typeface="DM Sans"/>
                <a:cs typeface="DM Sans"/>
                <a:sym typeface="DM Sans"/>
              </a:rPr>
              <a:t>Formato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El proyecto debe compartirse utilizando Colab bajo el nombre “</a:t>
            </a:r>
            <a:r>
              <a:rPr b="1" lang="es" sz="1350">
                <a:solidFill>
                  <a:srgbClr val="999999"/>
                </a:solidFill>
                <a:latin typeface="DM Sans"/>
                <a:ea typeface="DM Sans"/>
                <a:cs typeface="DM Sans"/>
                <a:sym typeface="DM Sans"/>
              </a:rPr>
              <a:t>Primera pre-entrega+Apellido</a:t>
            </a:r>
            <a:r>
              <a:rPr lang="es" sz="1350">
                <a:solidFill>
                  <a:srgbClr val="999999"/>
                </a:solidFill>
                <a:latin typeface="DM Sans"/>
                <a:ea typeface="DM Sans"/>
                <a:cs typeface="DM Sans"/>
                <a:sym typeface="DM Sans"/>
              </a:rPr>
              <a:t>”.</a:t>
            </a:r>
            <a:endParaRPr sz="1350">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grpSp>
        <p:nvGrpSpPr>
          <p:cNvPr id="512" name="Google Shape;512;p66"/>
          <p:cNvGrpSpPr/>
          <p:nvPr/>
        </p:nvGrpSpPr>
        <p:grpSpPr>
          <a:xfrm>
            <a:off x="457356" y="468297"/>
            <a:ext cx="431074" cy="431074"/>
            <a:chOff x="7208351" y="2467173"/>
            <a:chExt cx="738900" cy="738900"/>
          </a:xfrm>
        </p:grpSpPr>
        <p:sp>
          <p:nvSpPr>
            <p:cNvPr id="513" name="Google Shape;513;p66"/>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4" name="Google Shape;514;p66"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515" name="Google Shape;515;p66"/>
          <p:cNvSpPr txBox="1"/>
          <p:nvPr/>
        </p:nvSpPr>
        <p:spPr>
          <a:xfrm>
            <a:off x="501450" y="10055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Primera pre-entrega</a:t>
            </a:r>
            <a:endParaRPr b="1" sz="4000">
              <a:solidFill>
                <a:schemeClr val="dk1"/>
              </a:solidFill>
              <a:latin typeface="DM Sans"/>
              <a:ea typeface="DM Sans"/>
              <a:cs typeface="DM Sans"/>
              <a:sym typeface="DM Sans"/>
            </a:endParaRPr>
          </a:p>
        </p:txBody>
      </p:sp>
      <p:pic>
        <p:nvPicPr>
          <p:cNvPr id="516" name="Google Shape;516;p6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17" name="Google Shape;517;p66"/>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518" name="Google Shape;518;p66"/>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6"/>
          <p:cNvSpPr txBox="1"/>
          <p:nvPr/>
        </p:nvSpPr>
        <p:spPr>
          <a:xfrm>
            <a:off x="533550" y="1603375"/>
            <a:ext cx="8215800" cy="2573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sz="1350">
              <a:latin typeface="DM Sans"/>
              <a:ea typeface="DM Sans"/>
              <a:cs typeface="DM Sans"/>
              <a:sym typeface="DM Sans"/>
            </a:endParaRPr>
          </a:p>
          <a:p>
            <a:pPr indent="0" lvl="0" marL="0" rtl="0" algn="l">
              <a:lnSpc>
                <a:spcPct val="100000"/>
              </a:lnSpc>
              <a:spcBef>
                <a:spcPts val="800"/>
              </a:spcBef>
              <a:spcAft>
                <a:spcPts val="0"/>
              </a:spcAft>
              <a:buNone/>
            </a:pPr>
            <a:r>
              <a:rPr b="1" lang="es" sz="1350">
                <a:latin typeface="DM Sans"/>
                <a:ea typeface="DM Sans"/>
                <a:cs typeface="DM Sans"/>
                <a:sym typeface="DM Sans"/>
              </a:rPr>
              <a:t>Se debe entregar</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Se debe entregar todo el programa.</a:t>
            </a:r>
            <a:endParaRPr b="1" sz="1350">
              <a:latin typeface="DM Sans"/>
              <a:ea typeface="DM Sans"/>
              <a:cs typeface="DM Sans"/>
              <a:sym typeface="DM Sans"/>
            </a:endParaRPr>
          </a:p>
          <a:p>
            <a:pPr indent="0" lvl="0" marL="0" rtl="0" algn="l">
              <a:lnSpc>
                <a:spcPct val="100000"/>
              </a:lnSpc>
              <a:spcBef>
                <a:spcPts val="0"/>
              </a:spcBef>
              <a:spcAft>
                <a:spcPts val="0"/>
              </a:spcAft>
              <a:buNone/>
            </a:pPr>
            <a:br>
              <a:rPr b="1" lang="es" sz="1350">
                <a:latin typeface="DM Sans"/>
                <a:ea typeface="DM Sans"/>
                <a:cs typeface="DM Sans"/>
                <a:sym typeface="DM Sans"/>
              </a:rPr>
            </a:br>
            <a:r>
              <a:rPr b="1" lang="es" sz="1350">
                <a:latin typeface="DM Sans"/>
                <a:ea typeface="DM Sans"/>
                <a:cs typeface="DM Sans"/>
                <a:sym typeface="DM Sans"/>
              </a:rPr>
              <a:t>Sugerencias</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El formato de registro es: Nombre de usuario y Contraseña.</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Utilizar una función para almacenar la información y otra función para mostrar la información.</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Utilizar un diccionario para almacenar dicha información, con el par usuario-contraseña (clave-valor).</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Utilizar otra función para el login de usuarios, comprobando que la contraseña coincida con el usuario.</a:t>
            </a:r>
            <a:endParaRPr b="1" sz="1350">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grpSp>
        <p:nvGrpSpPr>
          <p:cNvPr id="524" name="Google Shape;524;p67"/>
          <p:cNvGrpSpPr/>
          <p:nvPr/>
        </p:nvGrpSpPr>
        <p:grpSpPr>
          <a:xfrm>
            <a:off x="457356" y="468297"/>
            <a:ext cx="431074" cy="431074"/>
            <a:chOff x="7208351" y="2467173"/>
            <a:chExt cx="738900" cy="738900"/>
          </a:xfrm>
        </p:grpSpPr>
        <p:sp>
          <p:nvSpPr>
            <p:cNvPr id="525" name="Google Shape;525;p6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6" name="Google Shape;526;p67"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527" name="Google Shape;527;p67"/>
          <p:cNvSpPr txBox="1"/>
          <p:nvPr/>
        </p:nvSpPr>
        <p:spPr>
          <a:xfrm>
            <a:off x="501450" y="10055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Primera pre-entrega</a:t>
            </a:r>
            <a:endParaRPr b="1" sz="4000">
              <a:solidFill>
                <a:schemeClr val="dk1"/>
              </a:solidFill>
              <a:latin typeface="DM Sans"/>
              <a:ea typeface="DM Sans"/>
              <a:cs typeface="DM Sans"/>
              <a:sym typeface="DM Sans"/>
            </a:endParaRPr>
          </a:p>
        </p:txBody>
      </p:sp>
      <p:pic>
        <p:nvPicPr>
          <p:cNvPr id="528" name="Google Shape;528;p6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29" name="Google Shape;529;p67"/>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530" name="Google Shape;530;p67"/>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7"/>
          <p:cNvSpPr txBox="1"/>
          <p:nvPr/>
        </p:nvSpPr>
        <p:spPr>
          <a:xfrm>
            <a:off x="546900" y="1850625"/>
            <a:ext cx="8215800" cy="273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Adicional</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Utilizando los conceptos de la clase 8, guarde la información en un archivo de texto dentro de su Drive."</a:t>
            </a:r>
            <a:endParaRPr sz="1350">
              <a:solidFill>
                <a:srgbClr val="999999"/>
              </a:solidFill>
              <a:latin typeface="DM Sans"/>
              <a:ea typeface="DM Sans"/>
              <a:cs typeface="DM Sans"/>
              <a:sym typeface="DM Sans"/>
            </a:endParaRPr>
          </a:p>
          <a:p>
            <a:pPr indent="0" lvl="0" marL="0" rtl="0" algn="l">
              <a:spcBef>
                <a:spcPts val="800"/>
              </a:spcBef>
              <a:spcAft>
                <a:spcPts val="0"/>
              </a:spcAft>
              <a:buNone/>
            </a:pPr>
            <a:r>
              <a:rPr b="1" lang="es" sz="1350">
                <a:latin typeface="DM Sans"/>
                <a:ea typeface="DM Sans"/>
                <a:cs typeface="DM Sans"/>
                <a:sym typeface="DM Sans"/>
              </a:rPr>
              <a:t>Ejemplo</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u="sng">
                <a:solidFill>
                  <a:schemeClr val="hlink"/>
                </a:solidFill>
                <a:latin typeface="DM Sans"/>
                <a:ea typeface="DM Sans"/>
                <a:cs typeface="DM Sans"/>
                <a:sym typeface="DM Sans"/>
                <a:hlinkClick r:id="rId5"/>
              </a:rPr>
              <a:t>Ver video explicativo</a:t>
            </a:r>
            <a:endParaRPr sz="1350" u="sng">
              <a:solidFill>
                <a:srgbClr val="83AEFB"/>
              </a:solidFill>
              <a:latin typeface="DM Sans"/>
              <a:ea typeface="DM Sans"/>
              <a:cs typeface="DM Sans"/>
              <a:sym typeface="DM Sans"/>
            </a:endParaRPr>
          </a:p>
          <a:p>
            <a:pPr indent="0" lvl="0" marL="0" rtl="0" algn="l">
              <a:spcBef>
                <a:spcPts val="800"/>
              </a:spcBef>
              <a:spcAft>
                <a:spcPts val="0"/>
              </a:spcAft>
              <a:buNone/>
            </a:pPr>
            <a:r>
              <a:t/>
            </a:r>
            <a:endParaRPr sz="1350" u="sng">
              <a:solidFill>
                <a:srgbClr val="83AEFB"/>
              </a:solidFill>
              <a:latin typeface="DM Sans"/>
              <a:ea typeface="DM Sans"/>
              <a:cs typeface="DM Sans"/>
              <a:sym typeface="DM Sans"/>
            </a:endParaRPr>
          </a:p>
          <a:p>
            <a:pPr indent="0" lvl="0" marL="0" rtl="0" algn="l">
              <a:spcBef>
                <a:spcPts val="800"/>
              </a:spcBef>
              <a:spcAft>
                <a:spcPts val="0"/>
              </a:spcAft>
              <a:buNone/>
            </a:pPr>
            <a:r>
              <a:t/>
            </a:r>
            <a:endParaRPr sz="1350" u="sng">
              <a:solidFill>
                <a:srgbClr val="83AEFB"/>
              </a:solidFill>
              <a:latin typeface="DM Sans"/>
              <a:ea typeface="DM Sans"/>
              <a:cs typeface="DM Sans"/>
              <a:sym typeface="DM Sans"/>
            </a:endParaRPr>
          </a:p>
          <a:p>
            <a:pPr indent="0" lvl="0" marL="0" rtl="0" algn="l">
              <a:spcBef>
                <a:spcPts val="800"/>
              </a:spcBef>
              <a:spcAft>
                <a:spcPts val="0"/>
              </a:spcAft>
              <a:buNone/>
            </a:pPr>
            <a:r>
              <a:t/>
            </a:r>
            <a:endParaRPr sz="1350" u="sng">
              <a:solidFill>
                <a:srgbClr val="83AEFB"/>
              </a:solidFill>
              <a:latin typeface="DM Sans"/>
              <a:ea typeface="DM Sans"/>
              <a:cs typeface="DM Sans"/>
              <a:sym typeface="DM Sans"/>
            </a:endParaRPr>
          </a:p>
          <a:p>
            <a:pPr indent="0" lvl="0" marL="0" rtl="0" algn="l">
              <a:spcBef>
                <a:spcPts val="800"/>
              </a:spcBef>
              <a:spcAft>
                <a:spcPts val="0"/>
              </a:spcAft>
              <a:buNone/>
            </a:pPr>
            <a:r>
              <a:rPr lang="es" sz="1100">
                <a:solidFill>
                  <a:schemeClr val="dk1"/>
                </a:solidFill>
                <a:highlight>
                  <a:schemeClr val="accent6"/>
                </a:highlight>
                <a:latin typeface="DM Sans"/>
                <a:ea typeface="DM Sans"/>
                <a:cs typeface="DM Sans"/>
                <a:sym typeface="DM Sans"/>
              </a:rPr>
              <a:t>Recuerden que en la clase 1 tienen disponible un proyecto modelo de un ex estudiante para tomar como inspiración.</a:t>
            </a:r>
            <a:endParaRPr sz="1350">
              <a:solidFill>
                <a:srgbClr val="999999"/>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8"/>
          <p:cNvSpPr txBox="1"/>
          <p:nvPr/>
        </p:nvSpPr>
        <p:spPr>
          <a:xfrm>
            <a:off x="1461288" y="18102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#Codertraining</a:t>
            </a:r>
            <a:endParaRPr b="1" sz="4000">
              <a:solidFill>
                <a:schemeClr val="dk1"/>
              </a:solidFill>
              <a:latin typeface="DM Sans"/>
              <a:ea typeface="DM Sans"/>
              <a:cs typeface="DM Sans"/>
              <a:sym typeface="DM Sans"/>
            </a:endParaRPr>
          </a:p>
        </p:txBody>
      </p:sp>
      <p:sp>
        <p:nvSpPr>
          <p:cNvPr id="537" name="Google Shape;537;p68"/>
          <p:cNvSpPr txBox="1"/>
          <p:nvPr/>
        </p:nvSpPr>
        <p:spPr>
          <a:xfrm>
            <a:off x="475488" y="2696100"/>
            <a:ext cx="8193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1"/>
                </a:solidFill>
                <a:latin typeface="DM Sans"/>
                <a:ea typeface="DM Sans"/>
                <a:cs typeface="DM Sans"/>
                <a:sym typeface="DM Sans"/>
              </a:rPr>
              <a:t>¡No dejes para mañana lo que puedes practicar hoy! Te invitamos a revisar la </a:t>
            </a:r>
            <a:r>
              <a:rPr b="1" lang="es" sz="2000" u="sng">
                <a:solidFill>
                  <a:schemeClr val="hlink"/>
                </a:solidFill>
                <a:latin typeface="DM Sans"/>
                <a:ea typeface="DM Sans"/>
                <a:cs typeface="DM Sans"/>
                <a:sym typeface="DM Sans"/>
                <a:hlinkClick r:id="rId3"/>
              </a:rPr>
              <a:t>Guía de Ejercicios Complementarios</a:t>
            </a:r>
            <a:r>
              <a:rPr lang="es" sz="2000">
                <a:solidFill>
                  <a:schemeClr val="dk1"/>
                </a:solidFill>
                <a:latin typeface="DM Sans"/>
                <a:ea typeface="DM Sans"/>
                <a:cs typeface="DM Sans"/>
                <a:sym typeface="DM Sans"/>
              </a:rPr>
              <a:t>, donde encontrarás un ejercicio para poner en práctica lo visto en la clase de hoy. </a:t>
            </a:r>
            <a:endParaRPr sz="2000">
              <a:solidFill>
                <a:schemeClr val="dk1"/>
              </a:solidFill>
              <a:latin typeface="DM Sans"/>
              <a:ea typeface="DM Sans"/>
              <a:cs typeface="DM Sans"/>
              <a:sym typeface="DM Sans"/>
            </a:endParaRPr>
          </a:p>
        </p:txBody>
      </p:sp>
      <p:grpSp>
        <p:nvGrpSpPr>
          <p:cNvPr id="538" name="Google Shape;538;p68"/>
          <p:cNvGrpSpPr/>
          <p:nvPr/>
        </p:nvGrpSpPr>
        <p:grpSpPr>
          <a:xfrm>
            <a:off x="4090622" y="793706"/>
            <a:ext cx="962746" cy="962746"/>
            <a:chOff x="3978725" y="468263"/>
            <a:chExt cx="1186525" cy="1186525"/>
          </a:xfrm>
        </p:grpSpPr>
        <p:pic>
          <p:nvPicPr>
            <p:cNvPr id="539" name="Google Shape;539;p68"/>
            <p:cNvPicPr preferRelativeResize="0"/>
            <p:nvPr/>
          </p:nvPicPr>
          <p:blipFill rotWithShape="1">
            <a:blip r:embed="rId4">
              <a:alphaModFix/>
            </a:blip>
            <a:srcRect b="0" l="0" r="0" t="0"/>
            <a:stretch/>
          </p:blipFill>
          <p:spPr>
            <a:xfrm>
              <a:off x="3978725" y="468263"/>
              <a:ext cx="1186525" cy="1186525"/>
            </a:xfrm>
            <a:prstGeom prst="rect">
              <a:avLst/>
            </a:prstGeom>
            <a:noFill/>
            <a:ln>
              <a:noFill/>
            </a:ln>
          </p:spPr>
        </p:pic>
        <p:sp>
          <p:nvSpPr>
            <p:cNvPr id="540" name="Google Shape;540;p68"/>
            <p:cNvSpPr/>
            <p:nvPr/>
          </p:nvSpPr>
          <p:spPr>
            <a:xfrm>
              <a:off x="4113300" y="610488"/>
              <a:ext cx="917400" cy="9021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1" name="Google Shape;541;p68"/>
            <p:cNvPicPr preferRelativeResize="0"/>
            <p:nvPr/>
          </p:nvPicPr>
          <p:blipFill>
            <a:blip r:embed="rId5">
              <a:alphaModFix/>
            </a:blip>
            <a:stretch>
              <a:fillRect/>
            </a:stretch>
          </p:blipFill>
          <p:spPr>
            <a:xfrm>
              <a:off x="4306363" y="795888"/>
              <a:ext cx="531300" cy="531300"/>
            </a:xfrm>
            <a:prstGeom prst="rect">
              <a:avLst/>
            </a:prstGeom>
            <a:noFill/>
            <a:ln>
              <a:noFill/>
            </a:ln>
          </p:spPr>
        </p:pic>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9"/>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Tutorial Excepciones</a:t>
            </a:r>
            <a:endParaRPr b="1" sz="4000">
              <a:solidFill>
                <a:schemeClr val="dk1"/>
              </a:solidFill>
              <a:latin typeface="DM Sans"/>
              <a:ea typeface="DM Sans"/>
              <a:cs typeface="DM Sans"/>
              <a:sym typeface="DM Sans"/>
            </a:endParaRPr>
          </a:p>
        </p:txBody>
      </p:sp>
      <p:pic>
        <p:nvPicPr>
          <p:cNvPr id="547" name="Google Shape;547;p69"/>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48" name="Google Shape;548;p69"/>
          <p:cNvSpPr txBox="1"/>
          <p:nvPr/>
        </p:nvSpPr>
        <p:spPr>
          <a:xfrm>
            <a:off x="580075" y="2186325"/>
            <a:ext cx="8097600" cy="662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Consigna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Replicar el archivo titulado: </a:t>
            </a:r>
            <a:r>
              <a:rPr lang="es" sz="1350" u="sng">
                <a:solidFill>
                  <a:srgbClr val="83AEFB"/>
                </a:solidFill>
                <a:latin typeface="DM Sans"/>
                <a:ea typeface="DM Sans"/>
                <a:cs typeface="DM Sans"/>
                <a:sym typeface="DM Sans"/>
                <a:hlinkClick r:id="rId4">
                  <a:extLst>
                    <a:ext uri="{A12FA001-AC4F-418D-AE19-62706E023703}">
                      <ahyp:hlinkClr val="tx"/>
                    </a:ext>
                  </a:extLst>
                </a:hlinkClick>
              </a:rPr>
              <a:t>Tutorial de Excepciones.</a:t>
            </a:r>
            <a:endParaRPr sz="1350" u="sng">
              <a:solidFill>
                <a:srgbClr val="83AEFB"/>
              </a:solidFill>
              <a:latin typeface="DM Sans"/>
              <a:ea typeface="DM Sans"/>
              <a:cs typeface="DM Sans"/>
              <a:sym typeface="DM Sans"/>
            </a:endParaRPr>
          </a:p>
        </p:txBody>
      </p:sp>
      <p:grpSp>
        <p:nvGrpSpPr>
          <p:cNvPr id="549" name="Google Shape;549;p69"/>
          <p:cNvGrpSpPr/>
          <p:nvPr/>
        </p:nvGrpSpPr>
        <p:grpSpPr>
          <a:xfrm>
            <a:off x="7985187" y="266059"/>
            <a:ext cx="660429" cy="660429"/>
            <a:chOff x="5323100" y="2467173"/>
            <a:chExt cx="738900" cy="738900"/>
          </a:xfrm>
        </p:grpSpPr>
        <p:sp>
          <p:nvSpPr>
            <p:cNvPr id="550" name="Google Shape;550;p69"/>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51" name="Google Shape;551;p69"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552" name="Google Shape;552;p69"/>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553" name="Google Shape;553;p69"/>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1500">
                <a:solidFill>
                  <a:srgbClr val="000000"/>
                </a:solidFill>
                <a:latin typeface="DM Sans Medium"/>
                <a:ea typeface="DM Sans Medium"/>
                <a:cs typeface="DM Sans Medium"/>
                <a:sym typeface="DM Sans Medium"/>
              </a:rPr>
              <a:t>Actividad </a:t>
            </a:r>
            <a:r>
              <a:rPr lang="es" sz="1500">
                <a:latin typeface="DM Sans Medium"/>
                <a:ea typeface="DM Sans Medium"/>
                <a:cs typeface="DM Sans Medium"/>
                <a:sym typeface="DM Sans Medium"/>
              </a:rPr>
              <a:t>extra</a:t>
            </a:r>
            <a:r>
              <a:rPr lang="es" sz="1500">
                <a:solidFill>
                  <a:srgbClr val="000000"/>
                </a:solidFill>
                <a:latin typeface="DM Sans Medium"/>
                <a:ea typeface="DM Sans Medium"/>
                <a:cs typeface="DM Sans Medium"/>
                <a:sym typeface="DM Sans Medium"/>
              </a:rPr>
              <a:t> Nº </a:t>
            </a:r>
            <a:r>
              <a:rPr lang="es" sz="1500">
                <a:latin typeface="DM Sans Medium"/>
                <a:ea typeface="DM Sans Medium"/>
                <a:cs typeface="DM Sans Medium"/>
                <a:sym typeface="DM Sans Medium"/>
              </a:rPr>
              <a:t>6</a:t>
            </a:r>
            <a:endParaRPr sz="1500">
              <a:latin typeface="DM Sans Medium"/>
              <a:ea typeface="DM Sans Medium"/>
              <a:cs typeface="DM Sans Medium"/>
              <a:sym typeface="DM Sans Medium"/>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0"/>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highlight>
                  <a:srgbClr val="EAFF6A"/>
                </a:highlight>
                <a:latin typeface="DM Sans"/>
                <a:ea typeface="DM Sans"/>
                <a:cs typeface="DM Sans"/>
                <a:sym typeface="DM Sans"/>
              </a:rPr>
              <a:t>¿Quieres saber más?</a:t>
            </a:r>
            <a:endParaRPr b="1" i="0" sz="3500" u="none" cap="none" strike="noStrike">
              <a:solidFill>
                <a:schemeClr val="dk1"/>
              </a:solidFill>
              <a:highlight>
                <a:srgbClr val="EAFF6A"/>
              </a:highlight>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latin typeface="DM Sans"/>
                <a:ea typeface="DM Sans"/>
                <a:cs typeface="DM Sans"/>
                <a:sym typeface="DM Sans"/>
              </a:rPr>
              <a:t>Te dejamos material ampliado de la clase</a:t>
            </a:r>
            <a:endParaRPr b="1" i="0" sz="3500" u="none" cap="none" strike="noStrike">
              <a:solidFill>
                <a:schemeClr val="dk1"/>
              </a:solidFill>
              <a:latin typeface="DM Sans"/>
              <a:ea typeface="DM Sans"/>
              <a:cs typeface="DM Sans"/>
              <a:sym typeface="DM Sans"/>
            </a:endParaRPr>
          </a:p>
        </p:txBody>
      </p:sp>
      <p:grpSp>
        <p:nvGrpSpPr>
          <p:cNvPr id="559" name="Google Shape;559;p70"/>
          <p:cNvGrpSpPr/>
          <p:nvPr/>
        </p:nvGrpSpPr>
        <p:grpSpPr>
          <a:xfrm>
            <a:off x="4202550" y="994173"/>
            <a:ext cx="738900" cy="738900"/>
            <a:chOff x="4202550" y="994173"/>
            <a:chExt cx="738900" cy="738900"/>
          </a:xfrm>
        </p:grpSpPr>
        <p:sp>
          <p:nvSpPr>
            <p:cNvPr id="560" name="Google Shape;560;p70"/>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61" name="Google Shape;561;p70"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71"/>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Recursos multimedia</a:t>
            </a:r>
            <a:endParaRPr b="1" i="0" sz="4000" u="none" cap="none" strike="noStrike">
              <a:solidFill>
                <a:schemeClr val="dk1"/>
              </a:solidFill>
              <a:latin typeface="DM Sans"/>
              <a:ea typeface="DM Sans"/>
              <a:cs typeface="DM Sans"/>
              <a:sym typeface="DM Sans"/>
            </a:endParaRPr>
          </a:p>
        </p:txBody>
      </p:sp>
      <p:grpSp>
        <p:nvGrpSpPr>
          <p:cNvPr id="567" name="Google Shape;567;p71"/>
          <p:cNvGrpSpPr/>
          <p:nvPr/>
        </p:nvGrpSpPr>
        <p:grpSpPr>
          <a:xfrm>
            <a:off x="457358" y="468285"/>
            <a:ext cx="431074" cy="431074"/>
            <a:chOff x="4202550" y="994173"/>
            <a:chExt cx="738900" cy="738900"/>
          </a:xfrm>
        </p:grpSpPr>
        <p:sp>
          <p:nvSpPr>
            <p:cNvPr id="568" name="Google Shape;568;p71"/>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69" name="Google Shape;569;p71"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570" name="Google Shape;570;p71"/>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571" name="Google Shape;571;p71"/>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999999"/>
                </a:solidFill>
                <a:latin typeface="DM Sans"/>
                <a:ea typeface="DM Sans"/>
                <a:cs typeface="DM Sans"/>
                <a:sym typeface="DM Sans"/>
              </a:rPr>
              <a:t>Disponible en nuestro repositorio.</a:t>
            </a:r>
            <a:endParaRPr b="0" i="1" sz="1100" u="sng" cap="none" strike="noStrike">
              <a:solidFill>
                <a:srgbClr val="83AEFB"/>
              </a:solidFill>
              <a:latin typeface="DM Sans"/>
              <a:ea typeface="DM Sans"/>
              <a:cs typeface="DM Sans"/>
              <a:sym typeface="DM Sans"/>
            </a:endParaRPr>
          </a:p>
        </p:txBody>
      </p:sp>
      <p:sp>
        <p:nvSpPr>
          <p:cNvPr id="572" name="Google Shape;572;p71"/>
          <p:cNvSpPr txBox="1"/>
          <p:nvPr/>
        </p:nvSpPr>
        <p:spPr>
          <a:xfrm>
            <a:off x="457350" y="1725800"/>
            <a:ext cx="3834600" cy="249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Título</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Artículo: </a:t>
            </a:r>
            <a:r>
              <a:rPr lang="es" sz="1350" u="sng">
                <a:solidFill>
                  <a:srgbClr val="0563C1"/>
                </a:solidFill>
                <a:latin typeface="DM Sans"/>
                <a:ea typeface="DM Sans"/>
                <a:cs typeface="DM Sans"/>
                <a:sym typeface="DM Sans"/>
                <a:hlinkClick r:id="rId4">
                  <a:extLst>
                    <a:ext uri="{A12FA001-AC4F-418D-AE19-62706E023703}">
                      <ahyp:hlinkClr val="tx"/>
                    </a:ext>
                  </a:extLst>
                </a:hlinkClick>
              </a:rPr>
              <a:t>Errores</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314325" lvl="0" marL="457200" rtl="0" algn="l">
              <a:lnSpc>
                <a:spcPct val="115000"/>
              </a:lnSpc>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Artículo: </a:t>
            </a:r>
            <a:r>
              <a:rPr lang="es" sz="1350" u="sng">
                <a:solidFill>
                  <a:srgbClr val="0563C1"/>
                </a:solidFill>
                <a:latin typeface="DM Sans"/>
                <a:ea typeface="DM Sans"/>
                <a:cs typeface="DM Sans"/>
                <a:sym typeface="DM Sans"/>
                <a:hlinkClick r:id="rId5">
                  <a:extLst>
                    <a:ext uri="{A12FA001-AC4F-418D-AE19-62706E023703}">
                      <ahyp:hlinkClr val="tx"/>
                    </a:ext>
                  </a:extLst>
                </a:hlinkClick>
              </a:rPr>
              <a:t>Excepciones</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314325" lvl="0" marL="457200" rtl="0" algn="l">
              <a:lnSpc>
                <a:spcPct val="115000"/>
              </a:lnSpc>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Artículo: </a:t>
            </a:r>
            <a:r>
              <a:rPr lang="es" sz="1350" u="sng">
                <a:solidFill>
                  <a:srgbClr val="0563C1"/>
                </a:solidFill>
                <a:latin typeface="DM Sans"/>
                <a:ea typeface="DM Sans"/>
                <a:cs typeface="DM Sans"/>
                <a:sym typeface="DM Sans"/>
                <a:hlinkClick r:id="rId6">
                  <a:extLst>
                    <a:ext uri="{A12FA001-AC4F-418D-AE19-62706E023703}">
                      <ahyp:hlinkClr val="tx"/>
                    </a:ext>
                  </a:extLst>
                </a:hlinkClick>
              </a:rPr>
              <a:t>Else</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314325" lvl="0" marL="457200" rtl="0" algn="l">
              <a:lnSpc>
                <a:spcPct val="115000"/>
              </a:lnSpc>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Artículo: </a:t>
            </a:r>
            <a:r>
              <a:rPr lang="es" sz="1350" u="sng">
                <a:solidFill>
                  <a:srgbClr val="0563C1"/>
                </a:solidFill>
                <a:latin typeface="DM Sans"/>
                <a:ea typeface="DM Sans"/>
                <a:cs typeface="DM Sans"/>
                <a:sym typeface="DM Sans"/>
                <a:hlinkClick r:id="rId7">
                  <a:extLst>
                    <a:ext uri="{A12FA001-AC4F-418D-AE19-62706E023703}">
                      <ahyp:hlinkClr val="tx"/>
                    </a:ext>
                  </a:extLst>
                </a:hlinkClick>
              </a:rPr>
              <a:t>Finally</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314325" lvl="0" marL="457200" rtl="0" algn="l">
              <a:lnSpc>
                <a:spcPct val="115000"/>
              </a:lnSpc>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Artículo: </a:t>
            </a:r>
            <a:r>
              <a:rPr lang="es" sz="1350" u="sng">
                <a:solidFill>
                  <a:srgbClr val="0563C1"/>
                </a:solidFill>
                <a:latin typeface="DM Sans"/>
                <a:ea typeface="DM Sans"/>
                <a:cs typeface="DM Sans"/>
                <a:sym typeface="DM Sans"/>
                <a:hlinkClick r:id="rId8">
                  <a:extLst>
                    <a:ext uri="{A12FA001-AC4F-418D-AE19-62706E023703}">
                      <ahyp:hlinkClr val="tx"/>
                    </a:ext>
                  </a:extLst>
                </a:hlinkClick>
              </a:rPr>
              <a:t>Excepciones integradas</a:t>
            </a:r>
            <a:endParaRPr sz="1350">
              <a:solidFill>
                <a:schemeClr val="dk1"/>
              </a:solidFill>
              <a:latin typeface="DM Sans"/>
              <a:ea typeface="DM Sans"/>
              <a:cs typeface="DM Sans"/>
              <a:sym typeface="DM Sans"/>
            </a:endParaRPr>
          </a:p>
          <a:p>
            <a:pPr indent="-314325" lvl="0" marL="457200" rtl="0" algn="l">
              <a:lnSpc>
                <a:spcPct val="115000"/>
              </a:lnSpc>
              <a:spcBef>
                <a:spcPts val="1000"/>
              </a:spcBef>
              <a:spcAft>
                <a:spcPts val="1000"/>
              </a:spcAft>
              <a:buClr>
                <a:schemeClr val="accent4"/>
              </a:buClr>
              <a:buSzPts val="1350"/>
              <a:buFont typeface="DM Sans"/>
              <a:buChar char="✓"/>
            </a:pPr>
            <a:r>
              <a:rPr lang="es" sz="1350" u="sng">
                <a:solidFill>
                  <a:srgbClr val="0563C1"/>
                </a:solidFill>
                <a:latin typeface="DM Sans"/>
                <a:ea typeface="DM Sans"/>
                <a:cs typeface="DM Sans"/>
                <a:sym typeface="DM Sans"/>
                <a:hlinkClick r:id="rId9">
                  <a:extLst>
                    <a:ext uri="{A12FA001-AC4F-418D-AE19-62706E023703}">
                      <ahyp:hlinkClr val="tx"/>
                    </a:ext>
                  </a:extLst>
                </a:hlinkClick>
              </a:rPr>
              <a:t>Repaso Ejercicios</a:t>
            </a:r>
            <a:r>
              <a:rPr lang="es" sz="1350">
                <a:solidFill>
                  <a:schemeClr val="dk1"/>
                </a:solidFill>
                <a:latin typeface="DM Sans"/>
                <a:ea typeface="DM Sans"/>
                <a:cs typeface="DM Sans"/>
                <a:sym typeface="DM Sans"/>
              </a:rPr>
              <a:t> </a:t>
            </a:r>
            <a:endParaRPr sz="1350" u="sng">
              <a:solidFill>
                <a:srgbClr val="83AEFB"/>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Errores y excepciones</a:t>
            </a:r>
            <a:endParaRPr b="1" sz="4000">
              <a:solidFill>
                <a:schemeClr val="dk1"/>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3"/>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583" name="Google Shape;583;p73"/>
          <p:cNvSpPr txBox="1"/>
          <p:nvPr/>
        </p:nvSpPr>
        <p:spPr>
          <a:xfrm>
            <a:off x="2109143" y="2502363"/>
            <a:ext cx="4925700" cy="1064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Errores</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Excepciones</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Excepciones Múltiples</a:t>
            </a:r>
            <a:endParaRPr sz="1350">
              <a:solidFill>
                <a:schemeClr val="lt1"/>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4"/>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5"/>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76"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Aprendiendo del error</a:t>
            </a:r>
            <a:endParaRPr b="1" i="0" sz="4000" u="none" cap="none" strike="noStrike">
              <a:solidFill>
                <a:schemeClr val="dk1"/>
              </a:solidFill>
              <a:latin typeface="DM Sans"/>
              <a:ea typeface="DM Sans"/>
              <a:cs typeface="DM Sans"/>
              <a:sym typeface="DM Sans"/>
            </a:endParaRPr>
          </a:p>
        </p:txBody>
      </p:sp>
      <p:sp>
        <p:nvSpPr>
          <p:cNvPr id="106" name="Google Shape;106;p20"/>
          <p:cNvSpPr txBox="1"/>
          <p:nvPr/>
        </p:nvSpPr>
        <p:spPr>
          <a:xfrm>
            <a:off x="473350" y="1908175"/>
            <a:ext cx="38346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En la programación, se aprende a base de equivocarse, por lo tanto, debemos tolerar nuestros propios fallos para poder avanzar.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Programar no es fácil, podemos equivocarnos desde la concepción de la idea o también al escribir código, para lo primero poco podemos hacer, ya que es algo que mejorará con la práctica. </a:t>
            </a:r>
            <a:endParaRPr sz="1350">
              <a:latin typeface="DM Sans"/>
              <a:ea typeface="DM Sans"/>
              <a:cs typeface="DM Sans"/>
              <a:sym typeface="DM Sans"/>
            </a:endParaRPr>
          </a:p>
        </p:txBody>
      </p:sp>
      <p:sp>
        <p:nvSpPr>
          <p:cNvPr id="107" name="Google Shape;107;p20"/>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highlight>
                  <a:schemeClr val="accent4"/>
                </a:highlight>
                <a:latin typeface="DM Sans"/>
                <a:ea typeface="DM Sans"/>
                <a:cs typeface="DM Sans"/>
                <a:sym typeface="DM Sans"/>
              </a:rPr>
              <a:t>¡A programar se aprende programando y cometer errores es la prueba de que estás avanzando!</a:t>
            </a:r>
            <a:endParaRPr b="1" i="0" sz="1350" u="none" cap="none" strike="noStrike">
              <a:solidFill>
                <a:srgbClr val="000000"/>
              </a:solidFill>
              <a:highlight>
                <a:schemeClr val="accent4"/>
              </a:highlight>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Errores y excepciones</a:t>
            </a:r>
            <a:endParaRPr b="1" i="0" sz="4000" u="none" cap="none" strike="noStrike">
              <a:solidFill>
                <a:schemeClr val="dk1"/>
              </a:solidFill>
              <a:latin typeface="DM Sans"/>
              <a:ea typeface="DM Sans"/>
              <a:cs typeface="DM Sans"/>
              <a:sym typeface="DM Sans"/>
            </a:endParaRPr>
          </a:p>
        </p:txBody>
      </p:sp>
      <p:sp>
        <p:nvSpPr>
          <p:cNvPr id="113" name="Google Shape;113;p21"/>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Hasta ahora los mensajes de error no habían sido más que mencionados, pero si probaste los ejemplos probablemente hayas visto algunos. Hay (al menos) dos tipos diferentes de errores: errores de sintaxis y excepciones.</a:t>
            </a:r>
            <a:endParaRPr sz="1350">
              <a:latin typeface="DM Sans"/>
              <a:ea typeface="DM Sans"/>
              <a:cs typeface="DM Sans"/>
              <a:sym typeface="DM Sans"/>
            </a:endParaRPr>
          </a:p>
        </p:txBody>
      </p:sp>
      <p:sp>
        <p:nvSpPr>
          <p:cNvPr id="114" name="Google Shape;114;p21"/>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highlight>
                  <a:schemeClr val="accent4"/>
                </a:highlight>
                <a:latin typeface="DM Sans"/>
                <a:ea typeface="DM Sans"/>
                <a:cs typeface="DM Sans"/>
                <a:sym typeface="DM Sans"/>
              </a:rPr>
              <a:t>Cuando el programa falla ocasiona su detención, por lo cual tenemos que ser capaces de detectar por qué y cómo prevenir estas fallas.</a:t>
            </a:r>
            <a:endParaRPr b="1" i="0" sz="1350" u="none" cap="none" strike="noStrike">
              <a:solidFill>
                <a:srgbClr val="000000"/>
              </a:solidFill>
              <a:highlight>
                <a:schemeClr val="accent4"/>
              </a:highlight>
              <a:latin typeface="DM Sans"/>
              <a:ea typeface="DM Sans"/>
              <a:cs typeface="DM Sans"/>
              <a:sym typeface="DM Sans"/>
            </a:endParaRPr>
          </a:p>
        </p:txBody>
      </p:sp>
      <p:sp>
        <p:nvSpPr>
          <p:cNvPr id="115" name="Google Shape;115;p21"/>
          <p:cNvSpPr txBox="1"/>
          <p:nvPr/>
        </p:nvSpPr>
        <p:spPr>
          <a:xfrm>
            <a:off x="76200" y="4775375"/>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1" i="0" lang="es" sz="1100" u="none" cap="none" strike="noStrike">
                <a:solidFill>
                  <a:srgbClr val="000000"/>
                </a:solidFill>
                <a:latin typeface="DM Sans"/>
                <a:ea typeface="DM Sans"/>
                <a:cs typeface="DM Sans"/>
                <a:sym typeface="DM Sans"/>
              </a:rPr>
              <a:t>Fuente</a:t>
            </a:r>
            <a:r>
              <a:rPr i="0" lang="es" sz="1100" u="none" cap="none" strike="noStrike">
                <a:solidFill>
                  <a:srgbClr val="000000"/>
                </a:solidFill>
                <a:latin typeface="DM Sans"/>
                <a:ea typeface="DM Sans"/>
                <a:cs typeface="DM Sans"/>
                <a:sym typeface="DM Sans"/>
              </a:rPr>
              <a:t>: </a:t>
            </a:r>
            <a:r>
              <a:rPr i="0" lang="es" sz="1100" u="sng" cap="none" strike="noStrike">
                <a:solidFill>
                  <a:srgbClr val="0563C1"/>
                </a:solidFill>
                <a:latin typeface="DM Sans"/>
                <a:ea typeface="DM Sans"/>
                <a:cs typeface="DM Sans"/>
                <a:sym typeface="DM Sans"/>
                <a:hlinkClick r:id="rId3">
                  <a:extLst>
                    <a:ext uri="{A12FA001-AC4F-418D-AE19-62706E023703}">
                      <ahyp:hlinkClr val="tx"/>
                    </a:ext>
                  </a:extLst>
                </a:hlinkClick>
              </a:rPr>
              <a:t>EntrenamientoPython</a:t>
            </a:r>
            <a:endParaRPr i="0" sz="1100" u="none" cap="none" strike="noStrike">
              <a:solidFill>
                <a:srgbClr val="00000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Errores</a:t>
            </a:r>
            <a:endParaRPr b="1" sz="4000">
              <a:solidFill>
                <a:srgbClr val="EAFF6A"/>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